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7" r:id="rId3"/>
    <p:sldId id="268" r:id="rId4"/>
    <p:sldId id="270" r:id="rId5"/>
    <p:sldId id="271" r:id="rId6"/>
    <p:sldId id="272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98" d="100"/>
          <a:sy n="98" d="100"/>
        </p:scale>
        <p:origin x="9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FBD8A-9464-4CBB-8172-30EC79FA1525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39BAC-8BAB-4E1F-8F80-EE4DECF45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3420BF-A781-4D7E-AD69-99BF79FE05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338F2C4-9926-4165-93EE-0CD50D16A202}" type="datetimeFigureOut">
              <a:rPr lang="en-US" smtClean="0"/>
              <a:pPr/>
              <a:t>12/20/2017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7475F37-9CB6-45E7-BB9B-386DA16BA7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8153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n-US" sz="4900" dirty="0" smtClean="0"/>
              <a:t>Scheduling and</a:t>
            </a:r>
            <a:br>
              <a:rPr lang="en-US" sz="4900" dirty="0" smtClean="0"/>
            </a:br>
            <a:r>
              <a:rPr lang="en-US" sz="4900" dirty="0" smtClean="0"/>
              <a:t>Student Performance</a:t>
            </a:r>
            <a:endParaRPr lang="en-US" sz="4900" dirty="0" smtClean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7620000" cy="39624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Clifford A. Shaffer</a:t>
            </a:r>
            <a:r>
              <a:rPr lang="en-US" sz="28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and Stephen H. Edwards</a:t>
            </a:r>
            <a:endParaRPr lang="en-US" sz="2800" baseline="300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Department of Computer Science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Virginia Tech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1066800" y="1447800"/>
            <a:ext cx="7498080" cy="47218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Managing large-scale projects involves significant efforts to plan and schedule activities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It is human nature to work better toward intermediate milestones.</a:t>
            </a: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The same concepts can/should be applied to mid-sized projects encountered in class.</a:t>
            </a:r>
          </a:p>
          <a:p>
            <a:pPr marL="741363" lvl="1" indent="-284163"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Students need training in this practice if we expect them to do it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For </a:t>
            </a:r>
            <a:r>
              <a:rPr lang="en-GB" sz="2400" dirty="0">
                <a:solidFill>
                  <a:srgbClr val="000000"/>
                </a:solidFill>
              </a:rPr>
              <a:t>any project that needs more than a week of active work to complete, break into parts and design a schedule with milestones and </a:t>
            </a:r>
            <a:r>
              <a:rPr lang="en-GB" sz="2400" dirty="0" smtClean="0">
                <a:solidFill>
                  <a:srgbClr val="000000"/>
                </a:solidFill>
              </a:rPr>
              <a:t>deliverables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66800" y="491579"/>
            <a:ext cx="7848600" cy="769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</a:rPr>
              <a:t>Student Project Scheduling</a:t>
            </a:r>
            <a:endParaRPr lang="en-GB" sz="4400" dirty="0">
              <a:solidFill>
                <a:srgbClr val="000000"/>
              </a:solidFill>
            </a:endParaRPr>
          </a:p>
        </p:txBody>
      </p:sp>
      <p:pic>
        <p:nvPicPr>
          <p:cNvPr id="6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66800" y="415379"/>
            <a:ext cx="7498080" cy="769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</a:rPr>
              <a:t>Study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990600" y="1447800"/>
            <a:ext cx="7498080" cy="33342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 smtClean="0">
                <a:solidFill>
                  <a:srgbClr val="000000"/>
                </a:solidFill>
              </a:rPr>
              <a:t>CS2606 Data Structures and Algorithms, </a:t>
            </a:r>
            <a:r>
              <a:rPr lang="en-GB" sz="2800" dirty="0">
                <a:solidFill>
                  <a:srgbClr val="000000"/>
                </a:solidFill>
              </a:rPr>
              <a:t>Fall 2006</a:t>
            </a: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3-4 week </a:t>
            </a:r>
            <a:r>
              <a:rPr lang="en-GB" sz="2800" dirty="0" smtClean="0">
                <a:solidFill>
                  <a:srgbClr val="000000"/>
                </a:solidFill>
              </a:rPr>
              <a:t>projects (four during semester)</a:t>
            </a:r>
            <a:endParaRPr lang="en-GB" sz="2800" dirty="0">
              <a:solidFill>
                <a:srgbClr val="000000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Kept schedule information: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Estimated time required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Milestones, estimated times for each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Weekly estimates of time spent.</a:t>
            </a:r>
          </a:p>
        </p:txBody>
      </p:sp>
      <p:pic>
        <p:nvPicPr>
          <p:cNvPr id="6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66800" y="415379"/>
            <a:ext cx="7498080" cy="769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</a:rPr>
              <a:t>Results</a:t>
            </a:r>
            <a:endParaRPr lang="en-GB" sz="4400" dirty="0">
              <a:solidFill>
                <a:srgbClr val="000000"/>
              </a:solidFill>
            </a:endParaRPr>
          </a:p>
        </p:txBody>
      </p:sp>
      <p:grpSp>
        <p:nvGrpSpPr>
          <p:cNvPr id="5" name="Group 2"/>
          <p:cNvGrpSpPr>
            <a:grpSpLocks noGrp="1"/>
          </p:cNvGrpSpPr>
          <p:nvPr/>
        </p:nvGrpSpPr>
        <p:grpSpPr bwMode="auto">
          <a:xfrm>
            <a:off x="1371600" y="1295400"/>
            <a:ext cx="6858000" cy="4724400"/>
            <a:chOff x="864" y="912"/>
            <a:chExt cx="3983" cy="3181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64" y="912"/>
              <a:ext cx="3984" cy="31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864" y="912"/>
              <a:ext cx="3984" cy="318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438400" y="5562600"/>
            <a:ext cx="548640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Amount Done 1 Week Prior to Due Date</a:t>
            </a:r>
          </a:p>
        </p:txBody>
      </p:sp>
      <p:pic>
        <p:nvPicPr>
          <p:cNvPr id="10" name="Picture 4" descr="VPI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990600" y="415379"/>
            <a:ext cx="7498080" cy="769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Interpretation</a:t>
            </a:r>
            <a:endParaRPr lang="en-GB" sz="4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990600" y="1447800"/>
            <a:ext cx="7498080" cy="519885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Results were significant: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90% of scores below median involved students who did less than 50% of the project prior to the last week.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Few did poorly who put in &gt; 50% time early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Some did well who didn’t put in &gt;50% time early, but most who did well put in the early time</a:t>
            </a:r>
          </a:p>
          <a:p>
            <a:pPr marL="341313" indent="-341313">
              <a:lnSpc>
                <a:spcPct val="10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>
                <a:solidFill>
                  <a:srgbClr val="000000"/>
                </a:solidFill>
              </a:rPr>
              <a:t>Correlations: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Strong correlation between early time and high score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No correlation between time spent and score</a:t>
            </a:r>
          </a:p>
          <a:p>
            <a:pPr marL="741363" lvl="1" indent="-284163">
              <a:lnSpc>
                <a:spcPct val="10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solidFill>
                  <a:srgbClr val="000000"/>
                </a:solidFill>
              </a:rPr>
              <a:t>No correlation between % early </a:t>
            </a:r>
            <a:r>
              <a:rPr lang="en-GB" sz="2400" dirty="0" smtClean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000000"/>
                </a:solidFill>
              </a:rPr>
              <a:t>and total time</a:t>
            </a:r>
          </a:p>
        </p:txBody>
      </p:sp>
      <p:pic>
        <p:nvPicPr>
          <p:cNvPr id="6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49808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 smtClean="0">
                <a:solidFill>
                  <a:srgbClr val="000000"/>
                </a:solidFill>
              </a:rPr>
              <a:t>Correlation vs. Causation</a:t>
            </a:r>
            <a:endParaRPr lang="en-GB" sz="4400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990600" y="1447800"/>
            <a:ext cx="7498080" cy="32778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>
            <a:spAutoFit/>
          </a:bodyPr>
          <a:lstStyle/>
          <a:p>
            <a:pPr marL="284163" indent="-28416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Do successful students </a:t>
            </a:r>
            <a:r>
              <a:rPr lang="en-GB" sz="2400" dirty="0">
                <a:solidFill>
                  <a:srgbClr val="000000"/>
                </a:solidFill>
              </a:rPr>
              <a:t>behave that way because they are </a:t>
            </a:r>
            <a:r>
              <a:rPr lang="en-GB" sz="2400" dirty="0" smtClean="0">
                <a:solidFill>
                  <a:srgbClr val="000000"/>
                </a:solidFill>
              </a:rPr>
              <a:t>“good students”, </a:t>
            </a:r>
            <a:r>
              <a:rPr lang="en-GB" sz="2400" dirty="0">
                <a:solidFill>
                  <a:srgbClr val="000000"/>
                </a:solidFill>
              </a:rPr>
              <a:t>or does behaving that way make them good</a:t>
            </a:r>
            <a:r>
              <a:rPr lang="en-GB" sz="2400" dirty="0" smtClean="0">
                <a:solidFill>
                  <a:srgbClr val="000000"/>
                </a:solidFill>
              </a:rPr>
              <a:t>?</a:t>
            </a:r>
          </a:p>
          <a:p>
            <a:pPr marL="284163" indent="-28416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Test causation with Web-CAT data</a:t>
            </a:r>
          </a:p>
          <a:p>
            <a:pPr marL="284163" indent="-28416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Over 5 years, compare students who got A/B on one project, and C/D/F on another to see effect of early progress.</a:t>
            </a:r>
          </a:p>
          <a:p>
            <a:pPr marL="284163" indent="-284163"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</a:rPr>
              <a:t>Again, we found a significant difference.</a:t>
            </a:r>
            <a:endParaRPr lang="en-GB" sz="2400" dirty="0">
              <a:solidFill>
                <a:srgbClr val="000000"/>
              </a:solidFill>
            </a:endParaRPr>
          </a:p>
        </p:txBody>
      </p:sp>
      <p:pic>
        <p:nvPicPr>
          <p:cNvPr id="6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Mechanism?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Spreading projects over time allows the “sleep on it” heuristic to operate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Avoiding the “zombie debugger” effect makes people more productive (and cuts time spent)</a:t>
            </a:r>
          </a:p>
          <a:p>
            <a:pPr>
              <a:buClr>
                <a:schemeClr val="tx1"/>
              </a:buClr>
              <a:buNone/>
            </a:pPr>
            <a:endParaRPr lang="en-US" dirty="0"/>
          </a:p>
        </p:txBody>
      </p:sp>
      <p:pic>
        <p:nvPicPr>
          <p:cNvPr id="4" name="Picture 4" descr="VPI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6126480"/>
            <a:ext cx="123387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1701</TotalTime>
  <Words>324</Words>
  <Application>Microsoft Office PowerPoint</Application>
  <PresentationFormat>On-screen Show (4:3)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Verdana</vt:lpstr>
      <vt:lpstr>Wingdings 2</vt:lpstr>
      <vt:lpstr>Solstice</vt:lpstr>
      <vt:lpstr> Scheduling and Student Performance</vt:lpstr>
      <vt:lpstr>Student Project Scheduling</vt:lpstr>
      <vt:lpstr>Study</vt:lpstr>
      <vt:lpstr>Results</vt:lpstr>
      <vt:lpstr>Interpretation</vt:lpstr>
      <vt:lpstr>Correlation vs. Causation</vt:lpstr>
      <vt:lpstr>What is the Mechanism?</vt:lpstr>
    </vt:vector>
  </TitlesOfParts>
  <Company>FUJITSU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Truly Interactive Textbooks for Computer Science Education</dc:title>
  <dc:creator>Windows User</dc:creator>
  <cp:lastModifiedBy>Cliff</cp:lastModifiedBy>
  <cp:revision>33</cp:revision>
  <dcterms:created xsi:type="dcterms:W3CDTF">2011-06-14T17:46:46Z</dcterms:created>
  <dcterms:modified xsi:type="dcterms:W3CDTF">2017-12-21T02:59:15Z</dcterms:modified>
</cp:coreProperties>
</file>