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7" r:id="rId2"/>
  </p:sldIdLst>
  <p:sldSz cx="43891200" cy="329184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354" y="-7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D3B174-1B2A-4451-A0A3-C39A84B2A6CA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94C8F0-7855-48A5-95D1-C7C25BE1B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4C8F0-7855-48A5-95D1-C7C25BE1BB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60320" y="6583680"/>
            <a:ext cx="37687910" cy="8778240"/>
          </a:xfrm>
          <a:ln>
            <a:noFill/>
          </a:ln>
        </p:spPr>
        <p:txBody>
          <a:bodyPr vert="horz" tIns="0" rIns="8778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560320" y="15496973"/>
            <a:ext cx="37702541" cy="8412480"/>
          </a:xfrm>
        </p:spPr>
        <p:txBody>
          <a:bodyPr lIns="0" rIns="87782"/>
          <a:lstStyle>
            <a:lvl1pPr marL="0" marR="219456" indent="0" algn="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4389127"/>
            <a:ext cx="9875520" cy="2501646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4389127"/>
            <a:ext cx="28895040" cy="2501646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690" y="6320333"/>
            <a:ext cx="37307520" cy="653978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5690" y="12982387"/>
            <a:ext cx="37307520" cy="7246618"/>
          </a:xfrm>
        </p:spPr>
        <p:txBody>
          <a:bodyPr lIns="219456" rIns="219456" anchor="t"/>
          <a:lstStyle>
            <a:lvl1pPr marL="0" indent="0">
              <a:buNone/>
              <a:defRPr sz="10600">
                <a:solidFill>
                  <a:schemeClr val="tx1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9216408"/>
            <a:ext cx="19385280" cy="21287232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9216408"/>
            <a:ext cx="19385280" cy="21287232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</p:spPr>
        <p:txBody>
          <a:bodyPr tIns="21945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905190"/>
            <a:ext cx="19392902" cy="3164890"/>
          </a:xfrm>
        </p:spPr>
        <p:txBody>
          <a:bodyPr lIns="219456" tIns="0" rIns="219456" bIns="0" anchor="ctr">
            <a:noAutofit/>
          </a:bodyPr>
          <a:lstStyle>
            <a:lvl1pPr marL="0" indent="0">
              <a:buNone/>
              <a:defRPr sz="11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2" y="8926836"/>
            <a:ext cx="19400520" cy="3143246"/>
          </a:xfrm>
        </p:spPr>
        <p:txBody>
          <a:bodyPr lIns="219456" tIns="0" rIns="219456" bIns="0" anchor="ctr"/>
          <a:lstStyle>
            <a:lvl1pPr marL="0" indent="0">
              <a:buNone/>
              <a:defRPr sz="11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0" y="12070080"/>
            <a:ext cx="19392902" cy="18459456"/>
          </a:xfrm>
        </p:spPr>
        <p:txBody>
          <a:bodyPr tIns="0"/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2070080"/>
            <a:ext cx="19400520" cy="18459456"/>
          </a:xfrm>
        </p:spPr>
        <p:txBody>
          <a:bodyPr tIns="0"/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867840" cy="5486400"/>
          </a:xfrm>
        </p:spPr>
        <p:txBody>
          <a:bodyPr vert="horz" tIns="21945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468890"/>
            <a:ext cx="13167360" cy="55778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91840" y="8046720"/>
            <a:ext cx="13167360" cy="21945600"/>
          </a:xfrm>
        </p:spPr>
        <p:txBody>
          <a:bodyPr lIns="87782" rIns="87782"/>
          <a:lstStyle>
            <a:lvl1pPr marL="0" indent="0" algn="l">
              <a:buNone/>
              <a:defRPr sz="6700"/>
            </a:lvl1pPr>
            <a:lvl2pPr indent="0" algn="l">
              <a:buNone/>
              <a:defRPr sz="5800"/>
            </a:lvl2pPr>
            <a:lvl3pPr indent="0" algn="l">
              <a:buNone/>
              <a:defRPr sz="4800"/>
            </a:lvl3pPr>
            <a:lvl4pPr indent="0" algn="l">
              <a:buNone/>
              <a:defRPr sz="4300"/>
            </a:lvl4pPr>
            <a:lvl5pPr indent="0" algn="l"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0" y="8046720"/>
            <a:ext cx="24536400" cy="21945600"/>
          </a:xfrm>
        </p:spPr>
        <p:txBody>
          <a:bodyPr tIns="0"/>
          <a:lstStyle>
            <a:lvl1pPr>
              <a:defRPr sz="13400"/>
            </a:lvl1pPr>
            <a:lvl2pPr>
              <a:defRPr sz="12500"/>
            </a:lvl2pPr>
            <a:lvl3pPr>
              <a:defRPr sz="11500"/>
            </a:lvl3pPr>
            <a:lvl4pPr>
              <a:defRPr sz="9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5195614" y="5318770"/>
            <a:ext cx="25237440" cy="19751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38419843" y="25726891"/>
            <a:ext cx="746150" cy="7461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5649583"/>
            <a:ext cx="10621670" cy="7596581"/>
          </a:xfrm>
        </p:spPr>
        <p:txBody>
          <a:bodyPr vert="horz" lIns="219456" tIns="219456" rIns="219456" bIns="219456" anchor="b"/>
          <a:lstStyle>
            <a:lvl1pPr algn="l">
              <a:buNone/>
              <a:defRPr sz="9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3578168"/>
            <a:ext cx="10607040" cy="10460736"/>
          </a:xfrm>
        </p:spPr>
        <p:txBody>
          <a:bodyPr lIns="307238" rIns="219456" bIns="219456" anchor="t"/>
          <a:lstStyle>
            <a:lvl1pPr marL="0" indent="0" algn="l">
              <a:spcBef>
                <a:spcPts val="1200"/>
              </a:spcBef>
              <a:buFontTx/>
              <a:buNone/>
              <a:defRPr sz="62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770560" y="30510482"/>
            <a:ext cx="2926080" cy="1752600"/>
          </a:xfrm>
        </p:spPr>
        <p:txBody>
          <a:bodyPr/>
          <a:lstStyle/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6731806" y="5757682"/>
            <a:ext cx="22165056" cy="188732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5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45720" y="27919680"/>
            <a:ext cx="43982640" cy="499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21031200" y="29855162"/>
            <a:ext cx="22860000" cy="3063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2" tIns="219456" rIns="438912" bIns="2194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194560" y="3379622"/>
            <a:ext cx="39502080" cy="5486400"/>
          </a:xfrm>
          <a:prstGeom prst="rect">
            <a:avLst/>
          </a:prstGeom>
        </p:spPr>
        <p:txBody>
          <a:bodyPr vert="horz" lIns="0" tIns="21945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194560" y="9290304"/>
            <a:ext cx="39502080" cy="21067776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269BA7-4D38-4EC3-BE1D-2BB028DAEB7C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801600" y="30510482"/>
            <a:ext cx="1609344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8039040" y="30510482"/>
            <a:ext cx="3657600" cy="1752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B5DC1-FB9D-4FE4-8550-07B20EC08D2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99230" y="3733800"/>
            <a:ext cx="44066630" cy="2743200"/>
            <a:chOff x="-19045" y="197319"/>
            <a:chExt cx="9180548" cy="668455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197319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2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316736" indent="-131673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84" indent="-11850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indent="-11850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5705856" indent="-100949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2592" indent="-100949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8339328" indent="-10094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9217152" indent="-87782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877824" algn="l" rtl="0" eaLnBrk="1" latinLnBrk="0" hangingPunct="1">
        <a:spcBef>
          <a:spcPct val="20000"/>
        </a:spcBef>
        <a:buClr>
          <a:schemeClr val="tx2"/>
        </a:buClr>
        <a:buChar char="•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1850624" indent="-87782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5" descr="NSDL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4" y="31546800"/>
            <a:ext cx="241363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057400" y="6019800"/>
            <a:ext cx="24231600" cy="8305800"/>
          </a:xfrm>
          <a:prstGeom prst="roundRect">
            <a:avLst>
              <a:gd name="adj" fmla="val 5746"/>
            </a:avLst>
          </a:prstGeom>
          <a:blipFill>
            <a:blip r:embed="rId4" cstate="print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38912" tIns="219456" rIns="438912" bIns="219456" rtlCol="0" anchor="t"/>
          <a:lstStyle/>
          <a:p>
            <a:pPr algn="just"/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 </a:t>
            </a:r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Visualization (AV)</a:t>
            </a:r>
          </a:p>
          <a:p>
            <a:pPr algn="just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1488" indent="-4714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AVs are used for motivating students in exploring the core concepts of data structure and algorithms. </a:t>
            </a:r>
          </a:p>
          <a:p>
            <a:pPr marL="471488" indent="-4714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Instructors report difficulty in finding and using quality AVs</a:t>
            </a:r>
            <a:endParaRPr lang="en-US" sz="3600" dirty="0">
              <a:solidFill>
                <a:schemeClr val="tx1"/>
              </a:solidFill>
            </a:endParaRPr>
          </a:p>
          <a:p>
            <a:pPr marL="471488" indent="-4714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AlgoViz</a:t>
            </a:r>
            <a:r>
              <a:rPr lang="en-US" sz="3600" dirty="0" smtClean="0">
                <a:solidFill>
                  <a:schemeClr val="tx1"/>
                </a:solidFill>
              </a:rPr>
              <a:t> Portal provides:</a:t>
            </a:r>
          </a:p>
          <a:p>
            <a:pPr marL="1414463" lvl="1" indent="-452438">
              <a:lnSpc>
                <a:spcPct val="15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an extensive AV Catalog with detailed descriptions and evaluations</a:t>
            </a:r>
          </a:p>
          <a:p>
            <a:pPr marL="1414463" lvl="1" indent="-45243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A community of users: instructors, students, developers, researchers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30800" y="21869400"/>
            <a:ext cx="24688800" cy="9590654"/>
          </a:xfrm>
          <a:prstGeom prst="roundRect">
            <a:avLst>
              <a:gd name="adj" fmla="val 5746"/>
            </a:avLst>
          </a:prstGeom>
          <a:blipFill>
            <a:blip r:embed="rId4" cstate="print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38912" tIns="219456" rIns="438912" bIns="219456" rtlCol="0" anchor="t"/>
          <a:lstStyle/>
          <a:p>
            <a:pPr algn="just"/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Encouraging User Participation</a:t>
            </a:r>
          </a:p>
          <a:p>
            <a:pPr algn="just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AlgoViz.org Awards - A process for honoring outstanding AVs. The AVs were nominated and voted on by community members. Winners will be announced at SIGCSE 2010.</a:t>
            </a:r>
          </a:p>
          <a:p>
            <a:pPr marL="481013" indent="-481013" algn="just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 of the day – Showcases high quality AVs in the front page.</a:t>
            </a:r>
          </a:p>
          <a:p>
            <a:pPr marL="481013" indent="-481013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1013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 work</a:t>
            </a:r>
          </a:p>
          <a:p>
            <a:pPr marL="1374775" lvl="1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Rewards for participation</a:t>
            </a:r>
          </a:p>
          <a:p>
            <a:pPr marL="1374775" lvl="1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Suggestion of content based on user behavior.</a:t>
            </a:r>
          </a:p>
          <a:p>
            <a:pPr marL="1374775" lvl="1" indent="-481013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Showing navigation trends on the site.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55800" y="6019800"/>
            <a:ext cx="15163800" cy="15087600"/>
          </a:xfrm>
          <a:prstGeom prst="roundRect">
            <a:avLst>
              <a:gd name="adj" fmla="val 5746"/>
            </a:avLst>
          </a:prstGeom>
          <a:blipFill>
            <a:blip r:embed="rId4" cstate="print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38912" tIns="219456" rIns="438912" bIns="219456" rtlCol="0" anchor="t"/>
          <a:lstStyle/>
          <a:p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Developing Collections and Content</a:t>
            </a: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3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Educators : Forum for sharing and learning from each others’ experience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Catalog  of over five hundred AVs</a:t>
            </a:r>
          </a:p>
          <a:p>
            <a:pPr marL="2759075" lvl="4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Browse by category</a:t>
            </a:r>
          </a:p>
          <a:p>
            <a:pPr marL="2759075" lvl="4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Full text search</a:t>
            </a:r>
          </a:p>
          <a:p>
            <a:pPr marL="2759075" lvl="4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Ratings and comments 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 reports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 boards</a:t>
            </a: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lvl="2" indent="-473075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 Developers: Platform for creating better AVs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Developer resources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OpenAlgoViz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SourceForge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site for example implementation and open source code of AVs</a:t>
            </a:r>
          </a:p>
          <a:p>
            <a:pPr marL="473075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 Researchers: Gateway for AV-related services, collections, and resources.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 AV repositories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Publication venues</a:t>
            </a:r>
          </a:p>
          <a:p>
            <a:pPr marL="1382713" lvl="2" indent="-473075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Annotated bibliography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14935200"/>
            <a:ext cx="14630400" cy="16611600"/>
          </a:xfrm>
          <a:prstGeom prst="roundRect">
            <a:avLst>
              <a:gd name="adj" fmla="val 5746"/>
            </a:avLst>
          </a:prstGeom>
          <a:blipFill>
            <a:blip r:embed="rId4" cstate="print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38912" tIns="219456" rIns="438912" bIns="219456" rtlCol="0" anchor="t"/>
          <a:lstStyle/>
          <a:p>
            <a:pPr marL="96838" algn="just"/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Supporting Online Community</a:t>
            </a:r>
          </a:p>
          <a:p>
            <a:pPr algn="just">
              <a:buFont typeface="Arial" charset="0"/>
              <a:buChar char="•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Ease of Access –  Minimize the difficulty of getting started.</a:t>
            </a: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Ease of content creation 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Drupal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CMS allows easy content creation for each registered user.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Ease of contribution – Registered users can easily create new content, rate existing content, contribute forum posts or leave feedback and comments. </a:t>
            </a:r>
          </a:p>
          <a:p>
            <a:pPr marL="473075" indent="-473075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Ease  of staying informed – Registered users </a:t>
            </a:r>
            <a:r>
              <a:rPr lang="en-US" sz="3600" smtClean="0">
                <a:solidFill>
                  <a:schemeClr val="tx1"/>
                </a:solidFill>
              </a:rPr>
              <a:t>get notification of </a:t>
            </a:r>
            <a:r>
              <a:rPr lang="en-US" sz="3600" dirty="0" smtClean="0">
                <a:solidFill>
                  <a:schemeClr val="tx1"/>
                </a:solidFill>
              </a:rPr>
              <a:t>site and forum updates through email or Twitter</a:t>
            </a: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3075" indent="-473075"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Ease of communication – Forums, field reports, email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09600"/>
            <a:ext cx="384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The </a:t>
            </a:r>
            <a:r>
              <a:rPr lang="en-US" sz="8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AlgoViz</a:t>
            </a:r>
            <a:r>
              <a:rPr lang="en-US" sz="8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Portal</a:t>
            </a:r>
          </a:p>
          <a:p>
            <a:pPr algn="ctr"/>
            <a:r>
              <a:rPr lang="en-US" sz="8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Lowering the Barriers for Entry into an Online Educational Community</a:t>
            </a:r>
          </a:p>
        </p:txBody>
      </p:sp>
      <p:pic>
        <p:nvPicPr>
          <p:cNvPr id="10" name="Picture 9" descr="newsflash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5803" y="15521227"/>
            <a:ext cx="4571997" cy="4571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000000"/>
            </a:extrusionClr>
          </a:sp3d>
        </p:spPr>
      </p:pic>
      <p:pic>
        <p:nvPicPr>
          <p:cNvPr id="11" name="Picture 4" descr="field re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05198" y="11932530"/>
            <a:ext cx="493340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fo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70802" y="12877800"/>
            <a:ext cx="532700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atalog-mention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74308" y="12420600"/>
            <a:ext cx="545871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open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17373600"/>
            <a:ext cx="2724150" cy="91440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20726400"/>
            <a:ext cx="1828800" cy="1828800"/>
          </a:xfrm>
          <a:prstGeom prst="rect">
            <a:avLst/>
          </a:prstGeom>
        </p:spPr>
      </p:pic>
      <p:pic>
        <p:nvPicPr>
          <p:cNvPr id="16" name="Picture 15" descr="notificati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27127200"/>
            <a:ext cx="461264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v-of-the-da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087489" y="25951843"/>
            <a:ext cx="1982311" cy="308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screen shot 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147000" y="24905537"/>
            <a:ext cx="8189289" cy="504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257800" y="3481864"/>
            <a:ext cx="3276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Monika Akbar, Alexander Joel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Alon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Michael Stewart, Clifford A. Shaffer, Stephen H. Edwards. Department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Computer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Science, Virginia Tech.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 {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amonika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alon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tgm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shaffer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steve.edwards}@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vt.edu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463" descr="logo-NSF-CMY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86200" y="3093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frontpag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678400" y="9448800"/>
            <a:ext cx="83646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lgo create conten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29400" y="19735800"/>
            <a:ext cx="946785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9507200" y="20169426"/>
            <a:ext cx="5675464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http://algoviz.org</a:t>
            </a:r>
            <a:endParaRPr lang="en-US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42600" y="31905714"/>
            <a:ext cx="5899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NSF Grant: DUE-0836940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347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 Akbar</dc:creator>
  <cp:lastModifiedBy>Monika Akbar</cp:lastModifiedBy>
  <cp:revision>78</cp:revision>
  <dcterms:created xsi:type="dcterms:W3CDTF">2010-01-27T19:37:47Z</dcterms:created>
  <dcterms:modified xsi:type="dcterms:W3CDTF">2010-02-15T21:22:05Z</dcterms:modified>
</cp:coreProperties>
</file>