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3"/>
  </p:notesMasterIdLst>
  <p:sldIdLst>
    <p:sldId id="256" r:id="rId2"/>
    <p:sldId id="370" r:id="rId3"/>
    <p:sldId id="347" r:id="rId4"/>
    <p:sldId id="351" r:id="rId5"/>
    <p:sldId id="352" r:id="rId6"/>
    <p:sldId id="353" r:id="rId7"/>
    <p:sldId id="371" r:id="rId8"/>
    <p:sldId id="372" r:id="rId9"/>
    <p:sldId id="355" r:id="rId10"/>
    <p:sldId id="356" r:id="rId11"/>
    <p:sldId id="359" r:id="rId12"/>
    <p:sldId id="360" r:id="rId13"/>
    <p:sldId id="358" r:id="rId14"/>
    <p:sldId id="357" r:id="rId15"/>
    <p:sldId id="361" r:id="rId16"/>
    <p:sldId id="362" r:id="rId17"/>
    <p:sldId id="384" r:id="rId18"/>
    <p:sldId id="385" r:id="rId19"/>
    <p:sldId id="373" r:id="rId20"/>
    <p:sldId id="365" r:id="rId21"/>
    <p:sldId id="386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60" autoAdjust="0"/>
    <p:restoredTop sz="91219" autoAdjust="0"/>
  </p:normalViewPr>
  <p:slideViewPr>
    <p:cSldViewPr>
      <p:cViewPr>
        <p:scale>
          <a:sx n="66" d="100"/>
          <a:sy n="66" d="100"/>
        </p:scale>
        <p:origin x="109" y="35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4E6DA4-F3CF-4500-85A8-EF3D840D446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1F89A6-0FE9-4025-9CB2-C783CA947B27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Defining the scope</a:t>
          </a:r>
          <a:endParaRPr lang="en-US" sz="1800" dirty="0">
            <a:solidFill>
              <a:schemeClr val="tx1"/>
            </a:solidFill>
          </a:endParaRPr>
        </a:p>
      </dgm:t>
    </dgm:pt>
    <dgm:pt modelId="{6F30117C-6540-48BF-B17F-0C674A09DBB0}" type="parTrans" cxnId="{37574D4B-DEA4-4F2A-AFCF-9285D60A0031}">
      <dgm:prSet/>
      <dgm:spPr/>
      <dgm:t>
        <a:bodyPr/>
        <a:lstStyle/>
        <a:p>
          <a:endParaRPr lang="en-US"/>
        </a:p>
      </dgm:t>
    </dgm:pt>
    <dgm:pt modelId="{F9A4DBD0-896A-425F-8C3B-6572431875FC}" type="sibTrans" cxnId="{37574D4B-DEA4-4F2A-AFCF-9285D60A0031}">
      <dgm:prSet custT="1"/>
      <dgm:spPr/>
      <dgm:t>
        <a:bodyPr/>
        <a:lstStyle/>
        <a:p>
          <a:endParaRPr lang="en-US" sz="1800"/>
        </a:p>
      </dgm:t>
    </dgm:pt>
    <dgm:pt modelId="{AFCFBECA-4DC0-4AC0-B06A-FDB6C12CA410}">
      <dgm:prSet phldrT="[Text]" custT="1"/>
      <dgm:spPr/>
      <dgm:t>
        <a:bodyPr/>
        <a:lstStyle/>
        <a:p>
          <a:r>
            <a:rPr lang="en-US" sz="1800" dirty="0" smtClean="0"/>
            <a:t>Start with an initial list of concepts</a:t>
          </a:r>
          <a:endParaRPr lang="en-US" sz="1800" dirty="0"/>
        </a:p>
      </dgm:t>
    </dgm:pt>
    <dgm:pt modelId="{1FAA1918-4495-447E-8D6A-8A3FC60B35DD}" type="parTrans" cxnId="{85ED35DA-FC41-4B9A-8527-946091739361}">
      <dgm:prSet/>
      <dgm:spPr/>
      <dgm:t>
        <a:bodyPr/>
        <a:lstStyle/>
        <a:p>
          <a:endParaRPr lang="en-US"/>
        </a:p>
      </dgm:t>
    </dgm:pt>
    <dgm:pt modelId="{037E6AD2-1495-4E25-8B52-221DEFEFD99F}" type="sibTrans" cxnId="{85ED35DA-FC41-4B9A-8527-946091739361}">
      <dgm:prSet/>
      <dgm:spPr/>
      <dgm:t>
        <a:bodyPr/>
        <a:lstStyle/>
        <a:p>
          <a:endParaRPr lang="en-US"/>
        </a:p>
      </dgm:t>
    </dgm:pt>
    <dgm:pt modelId="{CD6B878D-FA14-4E9A-94FF-A7CD760D76E1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Identifying misconceptions</a:t>
          </a:r>
          <a:endParaRPr lang="en-US" sz="1800" dirty="0">
            <a:solidFill>
              <a:schemeClr val="tx1"/>
            </a:solidFill>
          </a:endParaRPr>
        </a:p>
      </dgm:t>
    </dgm:pt>
    <dgm:pt modelId="{F67BAA80-3A74-4CCF-8CCF-360FAE46C036}" type="parTrans" cxnId="{1DA135A4-DD2B-4F97-8F80-FDD353A8CF61}">
      <dgm:prSet/>
      <dgm:spPr/>
      <dgm:t>
        <a:bodyPr/>
        <a:lstStyle/>
        <a:p>
          <a:endParaRPr lang="en-US"/>
        </a:p>
      </dgm:t>
    </dgm:pt>
    <dgm:pt modelId="{9E761E02-7C54-468F-A915-BBECFCC95E8F}" type="sibTrans" cxnId="{1DA135A4-DD2B-4F97-8F80-FDD353A8CF61}">
      <dgm:prSet custT="1"/>
      <dgm:spPr/>
      <dgm:t>
        <a:bodyPr/>
        <a:lstStyle/>
        <a:p>
          <a:endParaRPr lang="en-US" sz="1800"/>
        </a:p>
      </dgm:t>
    </dgm:pt>
    <dgm:pt modelId="{EF029A01-5FF9-4EF8-9773-FCC15A514DCB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</a:rPr>
            <a:t>Developing Questions</a:t>
          </a:r>
          <a:endParaRPr lang="en-US" sz="1800" dirty="0">
            <a:solidFill>
              <a:schemeClr val="tx1"/>
            </a:solidFill>
          </a:endParaRPr>
        </a:p>
      </dgm:t>
    </dgm:pt>
    <dgm:pt modelId="{17B992FC-F5E9-455C-BE20-789786868D49}" type="parTrans" cxnId="{0AEF2160-7EBF-4BC4-872F-C0A7D89FAAA7}">
      <dgm:prSet/>
      <dgm:spPr/>
      <dgm:t>
        <a:bodyPr/>
        <a:lstStyle/>
        <a:p>
          <a:endParaRPr lang="en-US"/>
        </a:p>
      </dgm:t>
    </dgm:pt>
    <dgm:pt modelId="{A2C696C7-FDCF-49E0-A4FD-24A3BED09110}" type="sibTrans" cxnId="{0AEF2160-7EBF-4BC4-872F-C0A7D89FAAA7}">
      <dgm:prSet/>
      <dgm:spPr/>
      <dgm:t>
        <a:bodyPr/>
        <a:lstStyle/>
        <a:p>
          <a:endParaRPr lang="en-US"/>
        </a:p>
      </dgm:t>
    </dgm:pt>
    <dgm:pt modelId="{BB51E4E6-3AFE-4096-ADF2-4FCC2F0F7653}">
      <dgm:prSet phldrT="[Text]" custT="1"/>
      <dgm:spPr/>
      <dgm:t>
        <a:bodyPr/>
        <a:lstStyle/>
        <a:p>
          <a:endParaRPr lang="en-US" sz="1800" dirty="0"/>
        </a:p>
      </dgm:t>
    </dgm:pt>
    <dgm:pt modelId="{A79C0E34-49E9-4B46-8959-30F61506FF84}" type="parTrans" cxnId="{C07386A7-6497-4119-A96C-92AD40571E01}">
      <dgm:prSet/>
      <dgm:spPr/>
      <dgm:t>
        <a:bodyPr/>
        <a:lstStyle/>
        <a:p>
          <a:endParaRPr lang="en-US"/>
        </a:p>
      </dgm:t>
    </dgm:pt>
    <dgm:pt modelId="{96F147D5-1123-4411-86F8-F76787C33D1B}" type="sibTrans" cxnId="{C07386A7-6497-4119-A96C-92AD40571E01}">
      <dgm:prSet/>
      <dgm:spPr/>
      <dgm:t>
        <a:bodyPr/>
        <a:lstStyle/>
        <a:p>
          <a:endParaRPr lang="en-US"/>
        </a:p>
      </dgm:t>
    </dgm:pt>
    <dgm:pt modelId="{781357C7-EBFC-4DBF-B274-99A15FE929C6}">
      <dgm:prSet phldrT="[Text]" custT="1"/>
      <dgm:spPr/>
      <dgm:t>
        <a:bodyPr/>
        <a:lstStyle/>
        <a:p>
          <a:endParaRPr lang="en-US" sz="1800" dirty="0"/>
        </a:p>
      </dgm:t>
    </dgm:pt>
    <dgm:pt modelId="{AA262AE8-8380-4C93-8145-1296F47D259A}" type="parTrans" cxnId="{E8A63410-B0CE-4DE5-97A0-E9015E0D61BC}">
      <dgm:prSet/>
      <dgm:spPr/>
      <dgm:t>
        <a:bodyPr/>
        <a:lstStyle/>
        <a:p>
          <a:endParaRPr lang="en-US"/>
        </a:p>
      </dgm:t>
    </dgm:pt>
    <dgm:pt modelId="{2EA81AB4-B1C9-4FD2-ACDD-8352F4D129B6}" type="sibTrans" cxnId="{E8A63410-B0CE-4DE5-97A0-E9015E0D61BC}">
      <dgm:prSet/>
      <dgm:spPr/>
      <dgm:t>
        <a:bodyPr/>
        <a:lstStyle/>
        <a:p>
          <a:endParaRPr lang="en-US"/>
        </a:p>
      </dgm:t>
    </dgm:pt>
    <dgm:pt modelId="{CB44886B-5328-4A82-AEC0-A5EB04725643}">
      <dgm:prSet phldrT="[Text]" custT="1"/>
      <dgm:spPr/>
      <dgm:t>
        <a:bodyPr/>
        <a:lstStyle/>
        <a:p>
          <a:r>
            <a:rPr lang="en-US" sz="1800" dirty="0" smtClean="0"/>
            <a:t>By consulting experts, a final list of concepts is composed</a:t>
          </a:r>
          <a:endParaRPr lang="en-US" sz="1800" dirty="0"/>
        </a:p>
      </dgm:t>
    </dgm:pt>
    <dgm:pt modelId="{AEABA3C3-17A7-4A04-A1D4-59D1B0E55020}" type="parTrans" cxnId="{54B942F7-C57F-42C8-A7DC-BBB5B2144E6A}">
      <dgm:prSet/>
      <dgm:spPr/>
      <dgm:t>
        <a:bodyPr/>
        <a:lstStyle/>
        <a:p>
          <a:endParaRPr lang="en-US"/>
        </a:p>
      </dgm:t>
    </dgm:pt>
    <dgm:pt modelId="{E43807A6-553F-461D-B287-878FCD7AA2FF}" type="sibTrans" cxnId="{54B942F7-C57F-42C8-A7DC-BBB5B2144E6A}">
      <dgm:prSet/>
      <dgm:spPr/>
      <dgm:t>
        <a:bodyPr/>
        <a:lstStyle/>
        <a:p>
          <a:endParaRPr lang="en-US"/>
        </a:p>
      </dgm:t>
    </dgm:pt>
    <dgm:pt modelId="{4CED5C78-CFB2-4F9A-A30A-4FA25E8BEE5B}">
      <dgm:prSet phldrT="[Text]" custT="1"/>
      <dgm:spPr/>
      <dgm:t>
        <a:bodyPr/>
        <a:lstStyle/>
        <a:p>
          <a:endParaRPr lang="en-US" sz="1800" dirty="0"/>
        </a:p>
      </dgm:t>
    </dgm:pt>
    <dgm:pt modelId="{C49E7998-C7F6-46A2-B3B7-80B325136E2E}" type="parTrans" cxnId="{CB049F30-AB50-41BA-AABF-3933180E8421}">
      <dgm:prSet/>
      <dgm:spPr/>
      <dgm:t>
        <a:bodyPr/>
        <a:lstStyle/>
        <a:p>
          <a:endParaRPr lang="en-US"/>
        </a:p>
      </dgm:t>
    </dgm:pt>
    <dgm:pt modelId="{D88CA895-DA33-4A4D-9A6C-D5A0EF98BB1D}" type="sibTrans" cxnId="{CB049F30-AB50-41BA-AABF-3933180E8421}">
      <dgm:prSet/>
      <dgm:spPr/>
      <dgm:t>
        <a:bodyPr/>
        <a:lstStyle/>
        <a:p>
          <a:endParaRPr lang="en-US"/>
        </a:p>
      </dgm:t>
    </dgm:pt>
    <dgm:pt modelId="{35B7A34C-EFAA-4CE9-8F42-30B7A9B568CE}">
      <dgm:prSet phldrT="[Text]" custT="1"/>
      <dgm:spPr/>
      <dgm:t>
        <a:bodyPr/>
        <a:lstStyle/>
        <a:p>
          <a:r>
            <a:rPr lang="en-US" sz="1800" dirty="0" smtClean="0"/>
            <a:t>Experts are consulted for validation</a:t>
          </a:r>
          <a:endParaRPr lang="en-US" sz="1800" dirty="0"/>
        </a:p>
      </dgm:t>
    </dgm:pt>
    <dgm:pt modelId="{7FC75CC3-0DB2-45F1-8CC9-A8594975F601}" type="parTrans" cxnId="{AFE37933-1F2C-42D5-A83E-807D93F339FD}">
      <dgm:prSet/>
      <dgm:spPr/>
      <dgm:t>
        <a:bodyPr/>
        <a:lstStyle/>
        <a:p>
          <a:endParaRPr lang="en-US"/>
        </a:p>
      </dgm:t>
    </dgm:pt>
    <dgm:pt modelId="{0AEB2AA8-2008-48B7-9AB3-AF3082E53E3B}" type="sibTrans" cxnId="{AFE37933-1F2C-42D5-A83E-807D93F339FD}">
      <dgm:prSet/>
      <dgm:spPr/>
      <dgm:t>
        <a:bodyPr/>
        <a:lstStyle/>
        <a:p>
          <a:endParaRPr lang="en-US"/>
        </a:p>
      </dgm:t>
    </dgm:pt>
    <dgm:pt modelId="{5BAA6C8B-FE01-4469-AB01-470D8D23CEE8}">
      <dgm:prSet phldrT="[Text]" custT="1"/>
      <dgm:spPr/>
      <dgm:t>
        <a:bodyPr/>
        <a:lstStyle/>
        <a:p>
          <a:endParaRPr lang="en-US" sz="1800" dirty="0"/>
        </a:p>
      </dgm:t>
    </dgm:pt>
    <dgm:pt modelId="{5B5DBACF-32D7-4E13-9D32-0E4120B392B7}" type="parTrans" cxnId="{308FA82E-A7A2-4310-8AA3-798EA21E42B0}">
      <dgm:prSet/>
      <dgm:spPr/>
      <dgm:t>
        <a:bodyPr/>
        <a:lstStyle/>
        <a:p>
          <a:endParaRPr lang="en-US"/>
        </a:p>
      </dgm:t>
    </dgm:pt>
    <dgm:pt modelId="{18B4A3D0-662F-41D7-92B7-AEA9B035BC28}" type="sibTrans" cxnId="{308FA82E-A7A2-4310-8AA3-798EA21E42B0}">
      <dgm:prSet/>
      <dgm:spPr/>
      <dgm:t>
        <a:bodyPr/>
        <a:lstStyle/>
        <a:p>
          <a:endParaRPr lang="en-US"/>
        </a:p>
      </dgm:t>
    </dgm:pt>
    <dgm:pt modelId="{0E0E78A7-4D59-4BDE-8505-F5C7D331BBAB}">
      <dgm:prSet phldrT="[Text]" custT="1"/>
      <dgm:spPr/>
      <dgm:t>
        <a:bodyPr/>
        <a:lstStyle/>
        <a:p>
          <a:r>
            <a:rPr lang="en-US" sz="1800" dirty="0" smtClean="0"/>
            <a:t>Delphi process</a:t>
          </a:r>
          <a:endParaRPr lang="en-US" sz="1800" dirty="0"/>
        </a:p>
      </dgm:t>
    </dgm:pt>
    <dgm:pt modelId="{4B48396C-D71F-4DE3-870E-9F70481D1469}" type="parTrans" cxnId="{9EA069E1-785C-42BE-B1D8-4AB5D16F9F29}">
      <dgm:prSet/>
      <dgm:spPr/>
      <dgm:t>
        <a:bodyPr/>
        <a:lstStyle/>
        <a:p>
          <a:endParaRPr lang="en-US"/>
        </a:p>
      </dgm:t>
    </dgm:pt>
    <dgm:pt modelId="{ABC09981-A508-46FA-A666-9569898D1A70}" type="sibTrans" cxnId="{9EA069E1-785C-42BE-B1D8-4AB5D16F9F29}">
      <dgm:prSet/>
      <dgm:spPr/>
      <dgm:t>
        <a:bodyPr/>
        <a:lstStyle/>
        <a:p>
          <a:endParaRPr lang="en-US"/>
        </a:p>
      </dgm:t>
    </dgm:pt>
    <dgm:pt modelId="{FD483F85-0E94-4BD1-9137-D585741A01D1}">
      <dgm:prSet phldrT="[Text]" custT="1"/>
      <dgm:spPr/>
      <dgm:t>
        <a:bodyPr/>
        <a:lstStyle/>
        <a:p>
          <a:endParaRPr lang="en-US" sz="1800" dirty="0"/>
        </a:p>
      </dgm:t>
    </dgm:pt>
    <dgm:pt modelId="{DE173680-F3C8-4492-9E8E-32F4EB873F4D}" type="parTrans" cxnId="{EEC749D3-3FC8-4B3E-B3C4-3876D228E681}">
      <dgm:prSet/>
      <dgm:spPr/>
      <dgm:t>
        <a:bodyPr/>
        <a:lstStyle/>
        <a:p>
          <a:endParaRPr lang="en-US"/>
        </a:p>
      </dgm:t>
    </dgm:pt>
    <dgm:pt modelId="{CF4EDBC7-DBB4-451F-872E-39C93CCA6BF8}" type="sibTrans" cxnId="{EEC749D3-3FC8-4B3E-B3C4-3876D228E681}">
      <dgm:prSet/>
      <dgm:spPr/>
      <dgm:t>
        <a:bodyPr/>
        <a:lstStyle/>
        <a:p>
          <a:endParaRPr lang="en-US"/>
        </a:p>
      </dgm:t>
    </dgm:pt>
    <dgm:pt modelId="{F1A1243E-72CD-4F18-B501-F3CDD30575D5}">
      <dgm:prSet phldrT="[Text]" custT="1"/>
      <dgm:spPr/>
      <dgm:t>
        <a:bodyPr/>
        <a:lstStyle/>
        <a:p>
          <a:r>
            <a:rPr lang="en-US" sz="1800" dirty="0" smtClean="0"/>
            <a:t>Pilot AACI items were created.</a:t>
          </a:r>
          <a:endParaRPr lang="en-US" sz="1800" dirty="0"/>
        </a:p>
      </dgm:t>
    </dgm:pt>
    <dgm:pt modelId="{81C6660D-20C8-4EA9-B8CB-686BD085A26F}" type="parTrans" cxnId="{E8FFF558-1830-46F6-A04B-F5DFE6971A4F}">
      <dgm:prSet/>
      <dgm:spPr/>
      <dgm:t>
        <a:bodyPr/>
        <a:lstStyle/>
        <a:p>
          <a:endParaRPr lang="en-US"/>
        </a:p>
      </dgm:t>
    </dgm:pt>
    <dgm:pt modelId="{6E1BD4E3-B34B-49EF-8EFA-EC77C946FE67}" type="sibTrans" cxnId="{E8FFF558-1830-46F6-A04B-F5DFE6971A4F}">
      <dgm:prSet/>
      <dgm:spPr/>
      <dgm:t>
        <a:bodyPr/>
        <a:lstStyle/>
        <a:p>
          <a:endParaRPr lang="en-US"/>
        </a:p>
      </dgm:t>
    </dgm:pt>
    <dgm:pt modelId="{75EC845C-7DA3-4BBA-B680-1E51D9ABE5A6}">
      <dgm:prSet phldrT="[Text]" custT="1"/>
      <dgm:spPr/>
      <dgm:t>
        <a:bodyPr/>
        <a:lstStyle/>
        <a:p>
          <a:r>
            <a:rPr lang="en-US" sz="1800" dirty="0" smtClean="0"/>
            <a:t>Initial list</a:t>
          </a:r>
          <a:endParaRPr lang="en-US" sz="1800" dirty="0"/>
        </a:p>
      </dgm:t>
    </dgm:pt>
    <dgm:pt modelId="{3423166C-DC04-40AD-9C9F-CE01125EF298}" type="parTrans" cxnId="{0939E571-E35F-425F-A828-D28D5298D359}">
      <dgm:prSet/>
      <dgm:spPr/>
      <dgm:t>
        <a:bodyPr/>
        <a:lstStyle/>
        <a:p>
          <a:endParaRPr lang="en-US"/>
        </a:p>
      </dgm:t>
    </dgm:pt>
    <dgm:pt modelId="{86405679-137F-417C-856C-FA7F71C8DB06}" type="sibTrans" cxnId="{0939E571-E35F-425F-A828-D28D5298D359}">
      <dgm:prSet/>
      <dgm:spPr/>
      <dgm:t>
        <a:bodyPr/>
        <a:lstStyle/>
        <a:p>
          <a:endParaRPr lang="en-US"/>
        </a:p>
      </dgm:t>
    </dgm:pt>
    <dgm:pt modelId="{6B3BB5CC-9299-4F01-95F3-DD25F75B4EFC}">
      <dgm:prSet phldrT="[Text]" custT="1"/>
      <dgm:spPr/>
      <dgm:t>
        <a:bodyPr/>
        <a:lstStyle/>
        <a:p>
          <a:endParaRPr lang="en-US" sz="1800" dirty="0"/>
        </a:p>
      </dgm:t>
    </dgm:pt>
    <dgm:pt modelId="{4538063A-36A0-4A3B-91F5-7CC048281693}" type="parTrans" cxnId="{2240A967-BCE4-4EE9-BE14-9C532E15B7F3}">
      <dgm:prSet/>
      <dgm:spPr/>
      <dgm:t>
        <a:bodyPr/>
        <a:lstStyle/>
        <a:p>
          <a:endParaRPr lang="en-US"/>
        </a:p>
      </dgm:t>
    </dgm:pt>
    <dgm:pt modelId="{194F52E4-C89A-449A-B455-5096E2D6A1E9}" type="sibTrans" cxnId="{2240A967-BCE4-4EE9-BE14-9C532E15B7F3}">
      <dgm:prSet/>
      <dgm:spPr/>
      <dgm:t>
        <a:bodyPr/>
        <a:lstStyle/>
        <a:p>
          <a:endParaRPr lang="en-US"/>
        </a:p>
      </dgm:t>
    </dgm:pt>
    <dgm:pt modelId="{342455CB-190F-458E-823B-7E7244174879}">
      <dgm:prSet phldrT="[Text]" custT="1"/>
      <dgm:spPr/>
      <dgm:t>
        <a:bodyPr/>
        <a:lstStyle/>
        <a:p>
          <a:r>
            <a:rPr lang="en-US" sz="1800" dirty="0" smtClean="0"/>
            <a:t>List is validated through student responses</a:t>
          </a:r>
          <a:endParaRPr lang="en-US" sz="1800" dirty="0"/>
        </a:p>
      </dgm:t>
    </dgm:pt>
    <dgm:pt modelId="{6E5D98D7-8937-4D59-896B-8E9AC714FD7E}" type="parTrans" cxnId="{9D4ADA33-7CF4-4DE3-B873-1133A1812A86}">
      <dgm:prSet/>
      <dgm:spPr/>
      <dgm:t>
        <a:bodyPr/>
        <a:lstStyle/>
        <a:p>
          <a:endParaRPr lang="en-US"/>
        </a:p>
      </dgm:t>
    </dgm:pt>
    <dgm:pt modelId="{1926567B-833B-49B2-9D5B-63D42F60E4D2}" type="sibTrans" cxnId="{9D4ADA33-7CF4-4DE3-B873-1133A1812A86}">
      <dgm:prSet/>
      <dgm:spPr/>
      <dgm:t>
        <a:bodyPr/>
        <a:lstStyle/>
        <a:p>
          <a:endParaRPr lang="en-US"/>
        </a:p>
      </dgm:t>
    </dgm:pt>
    <dgm:pt modelId="{DEED7D8A-DD39-412C-9892-475CC978FA54}">
      <dgm:prSet phldrT="[Text]" custT="1"/>
      <dgm:spPr/>
      <dgm:t>
        <a:bodyPr/>
        <a:lstStyle/>
        <a:p>
          <a:endParaRPr lang="en-US" sz="1800" dirty="0"/>
        </a:p>
      </dgm:t>
    </dgm:pt>
    <dgm:pt modelId="{BFC43370-ED2D-42FA-AF41-6F58FD381AF1}" type="parTrans" cxnId="{C102AF69-56AC-4303-904E-9A9360C734C3}">
      <dgm:prSet/>
      <dgm:spPr/>
      <dgm:t>
        <a:bodyPr/>
        <a:lstStyle/>
        <a:p>
          <a:endParaRPr lang="en-US"/>
        </a:p>
      </dgm:t>
    </dgm:pt>
    <dgm:pt modelId="{ED190C46-2DB9-4B07-9B30-B3FF0075710A}" type="sibTrans" cxnId="{C102AF69-56AC-4303-904E-9A9360C734C3}">
      <dgm:prSet/>
      <dgm:spPr/>
      <dgm:t>
        <a:bodyPr/>
        <a:lstStyle/>
        <a:p>
          <a:endParaRPr lang="en-US"/>
        </a:p>
      </dgm:t>
    </dgm:pt>
    <dgm:pt modelId="{960E1ED3-54E1-4F46-A09B-C16935754321}">
      <dgm:prSet phldrT="[Text]" custT="1"/>
      <dgm:spPr/>
      <dgm:t>
        <a:bodyPr/>
        <a:lstStyle/>
        <a:p>
          <a:r>
            <a:rPr lang="en-US" sz="1800" dirty="0" smtClean="0"/>
            <a:t>Based on fundamental concepts and misconceptions.</a:t>
          </a:r>
          <a:endParaRPr lang="en-US" sz="1800" dirty="0"/>
        </a:p>
      </dgm:t>
    </dgm:pt>
    <dgm:pt modelId="{21123BF6-017F-40C0-BC50-C638CEBBC6B4}" type="parTrans" cxnId="{9862CE36-B162-4D46-9716-B9843597524A}">
      <dgm:prSet/>
      <dgm:spPr/>
      <dgm:t>
        <a:bodyPr/>
        <a:lstStyle/>
        <a:p>
          <a:endParaRPr lang="en-US"/>
        </a:p>
      </dgm:t>
    </dgm:pt>
    <dgm:pt modelId="{9C99CD4D-4CD1-4BD3-B45E-852BF5D5BB01}" type="sibTrans" cxnId="{9862CE36-B162-4D46-9716-B9843597524A}">
      <dgm:prSet/>
      <dgm:spPr/>
      <dgm:t>
        <a:bodyPr/>
        <a:lstStyle/>
        <a:p>
          <a:endParaRPr lang="en-US"/>
        </a:p>
      </dgm:t>
    </dgm:pt>
    <dgm:pt modelId="{41C4604A-C1CB-43EE-B61F-E853D8C43225}">
      <dgm:prSet phldrT="[Text]" custT="1"/>
      <dgm:spPr/>
      <dgm:t>
        <a:bodyPr/>
        <a:lstStyle/>
        <a:p>
          <a:endParaRPr lang="en-US" sz="1800" dirty="0"/>
        </a:p>
      </dgm:t>
    </dgm:pt>
    <dgm:pt modelId="{6B1C8E5D-1FDE-4F24-A1A6-263B30D134D9}" type="parTrans" cxnId="{7CF196D1-7CF1-4D01-BABA-C43DD2FD5E3D}">
      <dgm:prSet/>
      <dgm:spPr/>
      <dgm:t>
        <a:bodyPr/>
        <a:lstStyle/>
        <a:p>
          <a:endParaRPr lang="en-US"/>
        </a:p>
      </dgm:t>
    </dgm:pt>
    <dgm:pt modelId="{A4EBD9C9-9BA7-447A-B8A7-DD53F916A0B5}" type="sibTrans" cxnId="{7CF196D1-7CF1-4D01-BABA-C43DD2FD5E3D}">
      <dgm:prSet/>
      <dgm:spPr/>
      <dgm:t>
        <a:bodyPr/>
        <a:lstStyle/>
        <a:p>
          <a:endParaRPr lang="en-US"/>
        </a:p>
      </dgm:t>
    </dgm:pt>
    <dgm:pt modelId="{5128329C-9A16-4175-9515-F4F1E5D8FF06}" type="pres">
      <dgm:prSet presAssocID="{824E6DA4-F3CF-4500-85A8-EF3D840D44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A8462-B4F0-474D-9E6C-F3401BDD1813}" type="pres">
      <dgm:prSet presAssocID="{D41F89A6-0FE9-4025-9CB2-C783CA947B27}" presName="composite" presStyleCnt="0"/>
      <dgm:spPr/>
    </dgm:pt>
    <dgm:pt modelId="{951C78C1-1EE2-4055-9179-B38D10361753}" type="pres">
      <dgm:prSet presAssocID="{D41F89A6-0FE9-4025-9CB2-C783CA947B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AD253-967E-4E28-A8A6-D787FB4892DA}" type="pres">
      <dgm:prSet presAssocID="{D41F89A6-0FE9-4025-9CB2-C783CA947B27}" presName="parSh" presStyleLbl="node1" presStyleIdx="0" presStyleCnt="3" custLinFactNeighborY="-7839"/>
      <dgm:spPr/>
      <dgm:t>
        <a:bodyPr/>
        <a:lstStyle/>
        <a:p>
          <a:endParaRPr lang="en-US"/>
        </a:p>
      </dgm:t>
    </dgm:pt>
    <dgm:pt modelId="{A141E552-B95F-45FC-828D-70F59DD4A120}" type="pres">
      <dgm:prSet presAssocID="{D41F89A6-0FE9-4025-9CB2-C783CA947B27}" presName="desTx" presStyleLbl="fgAcc1" presStyleIdx="0" presStyleCnt="3" custLinFactNeighborX="-12088" custLinFactNeighborY="-21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3BF93-C9D5-4603-81A4-14E570FD69DF}" type="pres">
      <dgm:prSet presAssocID="{F9A4DBD0-896A-425F-8C3B-6572431875FC}" presName="sibTrans" presStyleLbl="sibTrans2D1" presStyleIdx="0" presStyleCnt="2" custAng="21463089" custScaleX="214375" custLinFactNeighborX="6081"/>
      <dgm:spPr/>
      <dgm:t>
        <a:bodyPr/>
        <a:lstStyle/>
        <a:p>
          <a:endParaRPr lang="en-US"/>
        </a:p>
      </dgm:t>
    </dgm:pt>
    <dgm:pt modelId="{5749B2D0-AF73-47CA-A05D-5B90B89A2146}" type="pres">
      <dgm:prSet presAssocID="{F9A4DBD0-896A-425F-8C3B-6572431875FC}" presName="connTx" presStyleLbl="sibTrans2D1" presStyleIdx="0" presStyleCnt="2"/>
      <dgm:spPr/>
      <dgm:t>
        <a:bodyPr/>
        <a:lstStyle/>
        <a:p>
          <a:endParaRPr lang="en-US"/>
        </a:p>
      </dgm:t>
    </dgm:pt>
    <dgm:pt modelId="{C4AB34BB-261E-4B2B-B834-965358987865}" type="pres">
      <dgm:prSet presAssocID="{CD6B878D-FA14-4E9A-94FF-A7CD760D76E1}" presName="composite" presStyleCnt="0"/>
      <dgm:spPr/>
    </dgm:pt>
    <dgm:pt modelId="{BC7A7F9A-C76B-4895-8382-111096503A58}" type="pres">
      <dgm:prSet presAssocID="{CD6B878D-FA14-4E9A-94FF-A7CD760D76E1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D5571-AEF0-423E-ADBD-8E306D77C06E}" type="pres">
      <dgm:prSet presAssocID="{CD6B878D-FA14-4E9A-94FF-A7CD760D76E1}" presName="parSh" presStyleLbl="node1" presStyleIdx="1" presStyleCnt="3" custScaleX="140596" custLinFactNeighborX="-33899" custLinFactNeighborY="-13026"/>
      <dgm:spPr/>
      <dgm:t>
        <a:bodyPr/>
        <a:lstStyle/>
        <a:p>
          <a:endParaRPr lang="en-US"/>
        </a:p>
      </dgm:t>
    </dgm:pt>
    <dgm:pt modelId="{D1226569-7281-4863-B3CC-94CB93521594}" type="pres">
      <dgm:prSet presAssocID="{CD6B878D-FA14-4E9A-94FF-A7CD760D76E1}" presName="desTx" presStyleLbl="fgAcc1" presStyleIdx="1" presStyleCnt="3" custScaleX="105028" custScaleY="96376" custLinFactNeighborX="-53469" custLinFactNeighborY="-2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344148-2E4C-43D5-8064-75BA607BEA62}" type="pres">
      <dgm:prSet presAssocID="{9E761E02-7C54-468F-A915-BBECFCC95E8F}" presName="sibTrans" presStyleLbl="sibTrans2D1" presStyleIdx="1" presStyleCnt="2" custScaleX="177805" custLinFactNeighborX="-3479" custLinFactNeighborY="4639"/>
      <dgm:spPr/>
      <dgm:t>
        <a:bodyPr/>
        <a:lstStyle/>
        <a:p>
          <a:endParaRPr lang="en-US"/>
        </a:p>
      </dgm:t>
    </dgm:pt>
    <dgm:pt modelId="{1872F20E-822C-407D-B77D-ADC9A3CEDD58}" type="pres">
      <dgm:prSet presAssocID="{9E761E02-7C54-468F-A915-BBECFCC95E8F}" presName="connTx" presStyleLbl="sibTrans2D1" presStyleIdx="1" presStyleCnt="2"/>
      <dgm:spPr/>
      <dgm:t>
        <a:bodyPr/>
        <a:lstStyle/>
        <a:p>
          <a:endParaRPr lang="en-US"/>
        </a:p>
      </dgm:t>
    </dgm:pt>
    <dgm:pt modelId="{2D1F4602-2523-4127-86F8-EA4859BEA7E1}" type="pres">
      <dgm:prSet presAssocID="{EF029A01-5FF9-4EF8-9773-FCC15A514DCB}" presName="composite" presStyleCnt="0"/>
      <dgm:spPr/>
    </dgm:pt>
    <dgm:pt modelId="{A5D575B0-36EA-464F-9971-BAAEE58B48A7}" type="pres">
      <dgm:prSet presAssocID="{EF029A01-5FF9-4EF8-9773-FCC15A514DC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DD570-2B58-43B2-9D18-717622B7C33C}" type="pres">
      <dgm:prSet presAssocID="{EF029A01-5FF9-4EF8-9773-FCC15A514DCB}" presName="parSh" presStyleLbl="node1" presStyleIdx="2" presStyleCnt="3" custScaleX="133585" custLinFactNeighborX="-34783" custLinFactNeighborY="-8097"/>
      <dgm:spPr/>
      <dgm:t>
        <a:bodyPr/>
        <a:lstStyle/>
        <a:p>
          <a:endParaRPr lang="en-US"/>
        </a:p>
      </dgm:t>
    </dgm:pt>
    <dgm:pt modelId="{940A9360-851F-4BCD-84A7-20E855161D81}" type="pres">
      <dgm:prSet presAssocID="{EF029A01-5FF9-4EF8-9773-FCC15A514DCB}" presName="desTx" presStyleLbl="fgAcc1" presStyleIdx="2" presStyleCnt="3" custScaleX="122125" custScaleY="100530" custLinFactNeighborX="-49491" custLinFactNeighborY="13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F6EDF3-708E-463D-8977-CCF9B7863EFE}" type="presOf" srcId="{BB51E4E6-3AFE-4096-ADF2-4FCC2F0F7653}" destId="{940A9360-851F-4BCD-84A7-20E855161D81}" srcOrd="0" destOrd="0" presId="urn:microsoft.com/office/officeart/2005/8/layout/process3"/>
    <dgm:cxn modelId="{EEC749D3-3FC8-4B3E-B3C4-3876D228E681}" srcId="{D41F89A6-0FE9-4025-9CB2-C783CA947B27}" destId="{FD483F85-0E94-4BD1-9137-D585741A01D1}" srcOrd="3" destOrd="0" parTransId="{DE173680-F3C8-4492-9E8E-32F4EB873F4D}" sibTransId="{CF4EDBC7-DBB4-451F-872E-39C93CCA6BF8}"/>
    <dgm:cxn modelId="{2A42F0B7-40A6-465C-8CF0-2BA82D6B0295}" type="presOf" srcId="{F9A4DBD0-896A-425F-8C3B-6572431875FC}" destId="{5749B2D0-AF73-47CA-A05D-5B90B89A2146}" srcOrd="1" destOrd="0" presId="urn:microsoft.com/office/officeart/2005/8/layout/process3"/>
    <dgm:cxn modelId="{0939E571-E35F-425F-A828-D28D5298D359}" srcId="{CD6B878D-FA14-4E9A-94FF-A7CD760D76E1}" destId="{75EC845C-7DA3-4BBA-B680-1E51D9ABE5A6}" srcOrd="0" destOrd="0" parTransId="{3423166C-DC04-40AD-9C9F-CE01125EF298}" sibTransId="{86405679-137F-417C-856C-FA7F71C8DB06}"/>
    <dgm:cxn modelId="{14AB13D4-4B8D-410E-8547-EA8FA3CB4B57}" type="presOf" srcId="{D41F89A6-0FE9-4025-9CB2-C783CA947B27}" destId="{1D6AD253-967E-4E28-A8A6-D787FB4892DA}" srcOrd="1" destOrd="0" presId="urn:microsoft.com/office/officeart/2005/8/layout/process3"/>
    <dgm:cxn modelId="{8F09DF83-3E6A-4376-A699-0EBD6B589500}" type="presOf" srcId="{75EC845C-7DA3-4BBA-B680-1E51D9ABE5A6}" destId="{D1226569-7281-4863-B3CC-94CB93521594}" srcOrd="0" destOrd="0" presId="urn:microsoft.com/office/officeart/2005/8/layout/process3"/>
    <dgm:cxn modelId="{9D4ADA33-7CF4-4DE3-B873-1133A1812A86}" srcId="{CD6B878D-FA14-4E9A-94FF-A7CD760D76E1}" destId="{342455CB-190F-458E-823B-7E7244174879}" srcOrd="4" destOrd="0" parTransId="{6E5D98D7-8937-4D59-896B-8E9AC714FD7E}" sibTransId="{1926567B-833B-49B2-9D5B-63D42F60E4D2}"/>
    <dgm:cxn modelId="{BC46E46C-6B60-4453-A009-6330588924E9}" type="presOf" srcId="{781357C7-EBFC-4DBF-B274-99A15FE929C6}" destId="{A141E552-B95F-45FC-828D-70F59DD4A120}" srcOrd="0" destOrd="5" presId="urn:microsoft.com/office/officeart/2005/8/layout/process3"/>
    <dgm:cxn modelId="{131E0518-9014-43E5-892E-2523BF2BB152}" type="presOf" srcId="{5BAA6C8B-FE01-4469-AB01-470D8D23CEE8}" destId="{940A9360-851F-4BCD-84A7-20E855161D81}" srcOrd="0" destOrd="4" presId="urn:microsoft.com/office/officeart/2005/8/layout/process3"/>
    <dgm:cxn modelId="{712D1207-2400-4E68-BE92-7E5813662D56}" type="presOf" srcId="{CB44886B-5328-4A82-AEC0-A5EB04725643}" destId="{A141E552-B95F-45FC-828D-70F59DD4A120}" srcOrd="0" destOrd="2" presId="urn:microsoft.com/office/officeart/2005/8/layout/process3"/>
    <dgm:cxn modelId="{C07386A7-6497-4119-A96C-92AD40571E01}" srcId="{EF029A01-5FF9-4EF8-9773-FCC15A514DCB}" destId="{BB51E4E6-3AFE-4096-ADF2-4FCC2F0F7653}" srcOrd="0" destOrd="0" parTransId="{A79C0E34-49E9-4B46-8959-30F61506FF84}" sibTransId="{96F147D5-1123-4411-86F8-F76787C33D1B}"/>
    <dgm:cxn modelId="{C102AF69-56AC-4303-904E-9A9360C734C3}" srcId="{CD6B878D-FA14-4E9A-94FF-A7CD760D76E1}" destId="{DEED7D8A-DD39-412C-9892-475CC978FA54}" srcOrd="3" destOrd="0" parTransId="{BFC43370-ED2D-42FA-AF41-6F58FD381AF1}" sibTransId="{ED190C46-2DB9-4B07-9B30-B3FF0075710A}"/>
    <dgm:cxn modelId="{3A610E5A-8320-46B6-81D8-26C699058BDF}" type="presOf" srcId="{EF029A01-5FF9-4EF8-9773-FCC15A514DCB}" destId="{A5D575B0-36EA-464F-9971-BAAEE58B48A7}" srcOrd="0" destOrd="0" presId="urn:microsoft.com/office/officeart/2005/8/layout/process3"/>
    <dgm:cxn modelId="{E8A63410-B0CE-4DE5-97A0-E9015E0D61BC}" srcId="{D41F89A6-0FE9-4025-9CB2-C783CA947B27}" destId="{781357C7-EBFC-4DBF-B274-99A15FE929C6}" srcOrd="5" destOrd="0" parTransId="{AA262AE8-8380-4C93-8145-1296F47D259A}" sibTransId="{2EA81AB4-B1C9-4FD2-ACDD-8352F4D129B6}"/>
    <dgm:cxn modelId="{7CF196D1-7CF1-4D01-BABA-C43DD2FD5E3D}" srcId="{EF029A01-5FF9-4EF8-9773-FCC15A514DCB}" destId="{41C4604A-C1CB-43EE-B61F-E853D8C43225}" srcOrd="2" destOrd="0" parTransId="{6B1C8E5D-1FDE-4F24-A1A6-263B30D134D9}" sibTransId="{A4EBD9C9-9BA7-447A-B8A7-DD53F916A0B5}"/>
    <dgm:cxn modelId="{2240A967-BCE4-4EE9-BE14-9C532E15B7F3}" srcId="{CD6B878D-FA14-4E9A-94FF-A7CD760D76E1}" destId="{6B3BB5CC-9299-4F01-95F3-DD25F75B4EFC}" srcOrd="1" destOrd="0" parTransId="{4538063A-36A0-4A3B-91F5-7CC048281693}" sibTransId="{194F52E4-C89A-449A-B455-5096E2D6A1E9}"/>
    <dgm:cxn modelId="{37574D4B-DEA4-4F2A-AFCF-9285D60A0031}" srcId="{824E6DA4-F3CF-4500-85A8-EF3D840D4460}" destId="{D41F89A6-0FE9-4025-9CB2-C783CA947B27}" srcOrd="0" destOrd="0" parTransId="{6F30117C-6540-48BF-B17F-0C674A09DBB0}" sibTransId="{F9A4DBD0-896A-425F-8C3B-6572431875FC}"/>
    <dgm:cxn modelId="{D9F48554-378B-4985-9799-0823D044A5A8}" type="presOf" srcId="{342455CB-190F-458E-823B-7E7244174879}" destId="{D1226569-7281-4863-B3CC-94CB93521594}" srcOrd="0" destOrd="4" presId="urn:microsoft.com/office/officeart/2005/8/layout/process3"/>
    <dgm:cxn modelId="{B5B5ABE6-3750-4AA2-A999-249276B2D319}" type="presOf" srcId="{824E6DA4-F3CF-4500-85A8-EF3D840D4460}" destId="{5128329C-9A16-4175-9515-F4F1E5D8FF06}" srcOrd="0" destOrd="0" presId="urn:microsoft.com/office/officeart/2005/8/layout/process3"/>
    <dgm:cxn modelId="{CB41DDCE-006C-42F1-8106-251FD2BD49DD}" type="presOf" srcId="{FD483F85-0E94-4BD1-9137-D585741A01D1}" destId="{A141E552-B95F-45FC-828D-70F59DD4A120}" srcOrd="0" destOrd="3" presId="urn:microsoft.com/office/officeart/2005/8/layout/process3"/>
    <dgm:cxn modelId="{A36139B9-9BB7-4406-AEC0-C61E6F9D7FEA}" type="presOf" srcId="{960E1ED3-54E1-4F46-A09B-C16935754321}" destId="{940A9360-851F-4BCD-84A7-20E855161D81}" srcOrd="0" destOrd="3" presId="urn:microsoft.com/office/officeart/2005/8/layout/process3"/>
    <dgm:cxn modelId="{F5F79836-8FF0-4F10-A9B6-6AE1BEECE0AE}" type="presOf" srcId="{F1A1243E-72CD-4F18-B501-F3CDD30575D5}" destId="{940A9360-851F-4BCD-84A7-20E855161D81}" srcOrd="0" destOrd="1" presId="urn:microsoft.com/office/officeart/2005/8/layout/process3"/>
    <dgm:cxn modelId="{1930FA6E-75E0-4439-8C33-298636A37747}" type="presOf" srcId="{F9A4DBD0-896A-425F-8C3B-6572431875FC}" destId="{E353BF93-C9D5-4603-81A4-14E570FD69DF}" srcOrd="0" destOrd="0" presId="urn:microsoft.com/office/officeart/2005/8/layout/process3"/>
    <dgm:cxn modelId="{AF08DD14-EC97-406A-9FCF-36B0E40EE24E}" type="presOf" srcId="{AFCFBECA-4DC0-4AC0-B06A-FDB6C12CA410}" destId="{A141E552-B95F-45FC-828D-70F59DD4A120}" srcOrd="0" destOrd="0" presId="urn:microsoft.com/office/officeart/2005/8/layout/process3"/>
    <dgm:cxn modelId="{66573DB6-AAD3-4080-84E7-3EDA416E971A}" type="presOf" srcId="{DEED7D8A-DD39-412C-9892-475CC978FA54}" destId="{D1226569-7281-4863-B3CC-94CB93521594}" srcOrd="0" destOrd="3" presId="urn:microsoft.com/office/officeart/2005/8/layout/process3"/>
    <dgm:cxn modelId="{94C88FFE-FA03-4635-A9DC-77800BBDADEB}" type="presOf" srcId="{9E761E02-7C54-468F-A915-BBECFCC95E8F}" destId="{1872F20E-822C-407D-B77D-ADC9A3CEDD58}" srcOrd="1" destOrd="0" presId="urn:microsoft.com/office/officeart/2005/8/layout/process3"/>
    <dgm:cxn modelId="{AFE37933-1F2C-42D5-A83E-807D93F339FD}" srcId="{CD6B878D-FA14-4E9A-94FF-A7CD760D76E1}" destId="{35B7A34C-EFAA-4CE9-8F42-30B7A9B568CE}" srcOrd="2" destOrd="0" parTransId="{7FC75CC3-0DB2-45F1-8CC9-A8594975F601}" sibTransId="{0AEB2AA8-2008-48B7-9AB3-AF3082E53E3B}"/>
    <dgm:cxn modelId="{9EA069E1-785C-42BE-B1D8-4AB5D16F9F29}" srcId="{D41F89A6-0FE9-4025-9CB2-C783CA947B27}" destId="{0E0E78A7-4D59-4BDE-8505-F5C7D331BBAB}" srcOrd="4" destOrd="0" parTransId="{4B48396C-D71F-4DE3-870E-9F70481D1469}" sibTransId="{ABC09981-A508-46FA-A666-9569898D1A70}"/>
    <dgm:cxn modelId="{ABF5592E-3234-4532-9440-D1F056FF4B9C}" type="presOf" srcId="{CD6B878D-FA14-4E9A-94FF-A7CD760D76E1}" destId="{BC7A7F9A-C76B-4895-8382-111096503A58}" srcOrd="0" destOrd="0" presId="urn:microsoft.com/office/officeart/2005/8/layout/process3"/>
    <dgm:cxn modelId="{0AEF2160-7EBF-4BC4-872F-C0A7D89FAAA7}" srcId="{824E6DA4-F3CF-4500-85A8-EF3D840D4460}" destId="{EF029A01-5FF9-4EF8-9773-FCC15A514DCB}" srcOrd="2" destOrd="0" parTransId="{17B992FC-F5E9-455C-BE20-789786868D49}" sibTransId="{A2C696C7-FDCF-49E0-A4FD-24A3BED09110}"/>
    <dgm:cxn modelId="{23C0F25F-4240-4E04-87E9-5D296677A617}" type="presOf" srcId="{35B7A34C-EFAA-4CE9-8F42-30B7A9B568CE}" destId="{D1226569-7281-4863-B3CC-94CB93521594}" srcOrd="0" destOrd="2" presId="urn:microsoft.com/office/officeart/2005/8/layout/process3"/>
    <dgm:cxn modelId="{308FA82E-A7A2-4310-8AA3-798EA21E42B0}" srcId="{EF029A01-5FF9-4EF8-9773-FCC15A514DCB}" destId="{5BAA6C8B-FE01-4469-AB01-470D8D23CEE8}" srcOrd="4" destOrd="0" parTransId="{5B5DBACF-32D7-4E13-9D32-0E4120B392B7}" sibTransId="{18B4A3D0-662F-41D7-92B7-AEA9B035BC28}"/>
    <dgm:cxn modelId="{2C188ADE-55CD-413B-A074-CE28CB4E1078}" type="presOf" srcId="{9E761E02-7C54-468F-A915-BBECFCC95E8F}" destId="{ED344148-2E4C-43D5-8064-75BA607BEA62}" srcOrd="0" destOrd="0" presId="urn:microsoft.com/office/officeart/2005/8/layout/process3"/>
    <dgm:cxn modelId="{BD5B348F-3E18-40C1-B31F-074A31ABD026}" type="presOf" srcId="{CD6B878D-FA14-4E9A-94FF-A7CD760D76E1}" destId="{992D5571-AEF0-423E-ADBD-8E306D77C06E}" srcOrd="1" destOrd="0" presId="urn:microsoft.com/office/officeart/2005/8/layout/process3"/>
    <dgm:cxn modelId="{9862CE36-B162-4D46-9716-B9843597524A}" srcId="{EF029A01-5FF9-4EF8-9773-FCC15A514DCB}" destId="{960E1ED3-54E1-4F46-A09B-C16935754321}" srcOrd="3" destOrd="0" parTransId="{21123BF6-017F-40C0-BC50-C638CEBBC6B4}" sibTransId="{9C99CD4D-4CD1-4BD3-B45E-852BF5D5BB01}"/>
    <dgm:cxn modelId="{85ED35DA-FC41-4B9A-8527-946091739361}" srcId="{D41F89A6-0FE9-4025-9CB2-C783CA947B27}" destId="{AFCFBECA-4DC0-4AC0-B06A-FDB6C12CA410}" srcOrd="0" destOrd="0" parTransId="{1FAA1918-4495-447E-8D6A-8A3FC60B35DD}" sibTransId="{037E6AD2-1495-4E25-8B52-221DEFEFD99F}"/>
    <dgm:cxn modelId="{3754C4BE-BCBC-4D6E-B2C8-EAD84256116A}" type="presOf" srcId="{D41F89A6-0FE9-4025-9CB2-C783CA947B27}" destId="{951C78C1-1EE2-4055-9179-B38D10361753}" srcOrd="0" destOrd="0" presId="urn:microsoft.com/office/officeart/2005/8/layout/process3"/>
    <dgm:cxn modelId="{A7F29B60-6255-4EEC-A074-DBBCBC6756B5}" type="presOf" srcId="{41C4604A-C1CB-43EE-B61F-E853D8C43225}" destId="{940A9360-851F-4BCD-84A7-20E855161D81}" srcOrd="0" destOrd="2" presId="urn:microsoft.com/office/officeart/2005/8/layout/process3"/>
    <dgm:cxn modelId="{BF8A1FE7-1EB5-4152-8758-88381F1012D5}" type="presOf" srcId="{4CED5C78-CFB2-4F9A-A30A-4FA25E8BEE5B}" destId="{A141E552-B95F-45FC-828D-70F59DD4A120}" srcOrd="0" destOrd="1" presId="urn:microsoft.com/office/officeart/2005/8/layout/process3"/>
    <dgm:cxn modelId="{70929F42-8D4F-4A42-8AC6-BD07785056A7}" type="presOf" srcId="{0E0E78A7-4D59-4BDE-8505-F5C7D331BBAB}" destId="{A141E552-B95F-45FC-828D-70F59DD4A120}" srcOrd="0" destOrd="4" presId="urn:microsoft.com/office/officeart/2005/8/layout/process3"/>
    <dgm:cxn modelId="{54B942F7-C57F-42C8-A7DC-BBB5B2144E6A}" srcId="{D41F89A6-0FE9-4025-9CB2-C783CA947B27}" destId="{CB44886B-5328-4A82-AEC0-A5EB04725643}" srcOrd="2" destOrd="0" parTransId="{AEABA3C3-17A7-4A04-A1D4-59D1B0E55020}" sibTransId="{E43807A6-553F-461D-B287-878FCD7AA2FF}"/>
    <dgm:cxn modelId="{1DA135A4-DD2B-4F97-8F80-FDD353A8CF61}" srcId="{824E6DA4-F3CF-4500-85A8-EF3D840D4460}" destId="{CD6B878D-FA14-4E9A-94FF-A7CD760D76E1}" srcOrd="1" destOrd="0" parTransId="{F67BAA80-3A74-4CCF-8CCF-360FAE46C036}" sibTransId="{9E761E02-7C54-468F-A915-BBECFCC95E8F}"/>
    <dgm:cxn modelId="{E8FFF558-1830-46F6-A04B-F5DFE6971A4F}" srcId="{EF029A01-5FF9-4EF8-9773-FCC15A514DCB}" destId="{F1A1243E-72CD-4F18-B501-F3CDD30575D5}" srcOrd="1" destOrd="0" parTransId="{81C6660D-20C8-4EA9-B8CB-686BD085A26F}" sibTransId="{6E1BD4E3-B34B-49EF-8EFA-EC77C946FE67}"/>
    <dgm:cxn modelId="{E8287B9D-C81F-40BA-A4F8-6BCBF60C5832}" type="presOf" srcId="{6B3BB5CC-9299-4F01-95F3-DD25F75B4EFC}" destId="{D1226569-7281-4863-B3CC-94CB93521594}" srcOrd="0" destOrd="1" presId="urn:microsoft.com/office/officeart/2005/8/layout/process3"/>
    <dgm:cxn modelId="{EBF20199-7451-4601-92D3-FC46A12DC6EB}" type="presOf" srcId="{EF029A01-5FF9-4EF8-9773-FCC15A514DCB}" destId="{DAADD570-2B58-43B2-9D18-717622B7C33C}" srcOrd="1" destOrd="0" presId="urn:microsoft.com/office/officeart/2005/8/layout/process3"/>
    <dgm:cxn modelId="{CB049F30-AB50-41BA-AABF-3933180E8421}" srcId="{D41F89A6-0FE9-4025-9CB2-C783CA947B27}" destId="{4CED5C78-CFB2-4F9A-A30A-4FA25E8BEE5B}" srcOrd="1" destOrd="0" parTransId="{C49E7998-C7F6-46A2-B3B7-80B325136E2E}" sibTransId="{D88CA895-DA33-4A4D-9A6C-D5A0EF98BB1D}"/>
    <dgm:cxn modelId="{365E18D6-870D-4C46-9846-6A328DC260BC}" type="presParOf" srcId="{5128329C-9A16-4175-9515-F4F1E5D8FF06}" destId="{06DA8462-B4F0-474D-9E6C-F3401BDD1813}" srcOrd="0" destOrd="0" presId="urn:microsoft.com/office/officeart/2005/8/layout/process3"/>
    <dgm:cxn modelId="{D8FDC79A-CBCE-4EFD-852A-C626EA5A7EC3}" type="presParOf" srcId="{06DA8462-B4F0-474D-9E6C-F3401BDD1813}" destId="{951C78C1-1EE2-4055-9179-B38D10361753}" srcOrd="0" destOrd="0" presId="urn:microsoft.com/office/officeart/2005/8/layout/process3"/>
    <dgm:cxn modelId="{A57D4B3B-8F29-419C-B16A-E826BD2B880F}" type="presParOf" srcId="{06DA8462-B4F0-474D-9E6C-F3401BDD1813}" destId="{1D6AD253-967E-4E28-A8A6-D787FB4892DA}" srcOrd="1" destOrd="0" presId="urn:microsoft.com/office/officeart/2005/8/layout/process3"/>
    <dgm:cxn modelId="{A90548AA-41BC-4C9E-9A65-8674FF821728}" type="presParOf" srcId="{06DA8462-B4F0-474D-9E6C-F3401BDD1813}" destId="{A141E552-B95F-45FC-828D-70F59DD4A120}" srcOrd="2" destOrd="0" presId="urn:microsoft.com/office/officeart/2005/8/layout/process3"/>
    <dgm:cxn modelId="{65FB677C-4EF9-44C1-A988-336E8CAC8088}" type="presParOf" srcId="{5128329C-9A16-4175-9515-F4F1E5D8FF06}" destId="{E353BF93-C9D5-4603-81A4-14E570FD69DF}" srcOrd="1" destOrd="0" presId="urn:microsoft.com/office/officeart/2005/8/layout/process3"/>
    <dgm:cxn modelId="{F3ADD47E-85B3-4FB9-89AF-2EB7DE230612}" type="presParOf" srcId="{E353BF93-C9D5-4603-81A4-14E570FD69DF}" destId="{5749B2D0-AF73-47CA-A05D-5B90B89A2146}" srcOrd="0" destOrd="0" presId="urn:microsoft.com/office/officeart/2005/8/layout/process3"/>
    <dgm:cxn modelId="{04445B49-7DE3-42FC-A157-11C487DA81AE}" type="presParOf" srcId="{5128329C-9A16-4175-9515-F4F1E5D8FF06}" destId="{C4AB34BB-261E-4B2B-B834-965358987865}" srcOrd="2" destOrd="0" presId="urn:microsoft.com/office/officeart/2005/8/layout/process3"/>
    <dgm:cxn modelId="{317008C4-6A7E-40C3-88E9-4430CCAE0E90}" type="presParOf" srcId="{C4AB34BB-261E-4B2B-B834-965358987865}" destId="{BC7A7F9A-C76B-4895-8382-111096503A58}" srcOrd="0" destOrd="0" presId="urn:microsoft.com/office/officeart/2005/8/layout/process3"/>
    <dgm:cxn modelId="{6121CF14-D245-41F1-B4C9-12D0DA46280D}" type="presParOf" srcId="{C4AB34BB-261E-4B2B-B834-965358987865}" destId="{992D5571-AEF0-423E-ADBD-8E306D77C06E}" srcOrd="1" destOrd="0" presId="urn:microsoft.com/office/officeart/2005/8/layout/process3"/>
    <dgm:cxn modelId="{17D5E0FB-0E25-40FA-BD3F-8D0997EB8F76}" type="presParOf" srcId="{C4AB34BB-261E-4B2B-B834-965358987865}" destId="{D1226569-7281-4863-B3CC-94CB93521594}" srcOrd="2" destOrd="0" presId="urn:microsoft.com/office/officeart/2005/8/layout/process3"/>
    <dgm:cxn modelId="{684A06D4-F99A-49BE-B610-9FDC283981AE}" type="presParOf" srcId="{5128329C-9A16-4175-9515-F4F1E5D8FF06}" destId="{ED344148-2E4C-43D5-8064-75BA607BEA62}" srcOrd="3" destOrd="0" presId="urn:microsoft.com/office/officeart/2005/8/layout/process3"/>
    <dgm:cxn modelId="{F808B720-CEEA-41EE-AB0A-3BE2B4FB3F60}" type="presParOf" srcId="{ED344148-2E4C-43D5-8064-75BA607BEA62}" destId="{1872F20E-822C-407D-B77D-ADC9A3CEDD58}" srcOrd="0" destOrd="0" presId="urn:microsoft.com/office/officeart/2005/8/layout/process3"/>
    <dgm:cxn modelId="{9F17B757-166F-4121-871A-B797D97A963C}" type="presParOf" srcId="{5128329C-9A16-4175-9515-F4F1E5D8FF06}" destId="{2D1F4602-2523-4127-86F8-EA4859BEA7E1}" srcOrd="4" destOrd="0" presId="urn:microsoft.com/office/officeart/2005/8/layout/process3"/>
    <dgm:cxn modelId="{73C48093-617A-42F1-97B6-CD87375A8A94}" type="presParOf" srcId="{2D1F4602-2523-4127-86F8-EA4859BEA7E1}" destId="{A5D575B0-36EA-464F-9971-BAAEE58B48A7}" srcOrd="0" destOrd="0" presId="urn:microsoft.com/office/officeart/2005/8/layout/process3"/>
    <dgm:cxn modelId="{0761EC65-F404-4D15-B2F3-A2BC9DDE1380}" type="presParOf" srcId="{2D1F4602-2523-4127-86F8-EA4859BEA7E1}" destId="{DAADD570-2B58-43B2-9D18-717622B7C33C}" srcOrd="1" destOrd="0" presId="urn:microsoft.com/office/officeart/2005/8/layout/process3"/>
    <dgm:cxn modelId="{106A5FFF-6A30-4A0A-9AB0-9E566A89E211}" type="presParOf" srcId="{2D1F4602-2523-4127-86F8-EA4859BEA7E1}" destId="{940A9360-851F-4BCD-84A7-20E855161D8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AD253-967E-4E28-A8A6-D787FB4892DA}">
      <dsp:nvSpPr>
        <dsp:cNvPr id="0" name=""/>
        <dsp:cNvSpPr/>
      </dsp:nvSpPr>
      <dsp:spPr>
        <a:xfrm>
          <a:off x="5059" y="161044"/>
          <a:ext cx="1792975" cy="969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Defining the scope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059" y="161044"/>
        <a:ext cx="1792975" cy="646155"/>
      </dsp:txXfrm>
    </dsp:sp>
    <dsp:sp modelId="{A141E552-B95F-45FC-828D-70F59DD4A120}">
      <dsp:nvSpPr>
        <dsp:cNvPr id="0" name=""/>
        <dsp:cNvSpPr/>
      </dsp:nvSpPr>
      <dsp:spPr>
        <a:xfrm>
          <a:off x="155560" y="809054"/>
          <a:ext cx="1792975" cy="352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Start with an initial list of concepts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By consulting experts, a final list of concepts is composed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Delphi process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208074" y="861568"/>
        <a:ext cx="1687947" cy="3422972"/>
      </dsp:txXfrm>
    </dsp:sp>
    <dsp:sp modelId="{E353BF93-C9D5-4603-81A4-14E570FD69DF}">
      <dsp:nvSpPr>
        <dsp:cNvPr id="0" name=""/>
        <dsp:cNvSpPr/>
      </dsp:nvSpPr>
      <dsp:spPr>
        <a:xfrm rot="21521057">
          <a:off x="1787995" y="280204"/>
          <a:ext cx="544804" cy="446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1788013" y="371022"/>
        <a:ext cx="410884" cy="267839"/>
      </dsp:txXfrm>
    </dsp:sp>
    <dsp:sp modelId="{992D5571-AEF0-423E-ADBD-8E306D77C06E}">
      <dsp:nvSpPr>
        <dsp:cNvPr id="0" name=""/>
        <dsp:cNvSpPr/>
      </dsp:nvSpPr>
      <dsp:spPr>
        <a:xfrm>
          <a:off x="2277469" y="205502"/>
          <a:ext cx="2520852" cy="969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Identifying misconceptions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277469" y="205502"/>
        <a:ext cx="2520852" cy="646155"/>
      </dsp:txXfrm>
    </dsp:sp>
    <dsp:sp modelId="{D1226569-7281-4863-B3CC-94CB93521594}">
      <dsp:nvSpPr>
        <dsp:cNvPr id="0" name=""/>
        <dsp:cNvSpPr/>
      </dsp:nvSpPr>
      <dsp:spPr>
        <a:xfrm>
          <a:off x="2612682" y="944520"/>
          <a:ext cx="1883126" cy="32769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Initial list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Experts are consulted for validation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List is validated through student responses</a:t>
          </a:r>
          <a:endParaRPr lang="en-US" sz="1800" kern="1200" dirty="0"/>
        </a:p>
      </dsp:txBody>
      <dsp:txXfrm>
        <a:off x="2667837" y="999675"/>
        <a:ext cx="1772816" cy="3166614"/>
      </dsp:txXfrm>
    </dsp:sp>
    <dsp:sp modelId="{ED344148-2E4C-43D5-8064-75BA607BEA62}">
      <dsp:nvSpPr>
        <dsp:cNvPr id="0" name=""/>
        <dsp:cNvSpPr/>
      </dsp:nvSpPr>
      <dsp:spPr>
        <a:xfrm rot="21534682">
          <a:off x="4817352" y="294773"/>
          <a:ext cx="709279" cy="4463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817364" y="385325"/>
        <a:ext cx="575359" cy="267839"/>
      </dsp:txXfrm>
    </dsp:sp>
    <dsp:sp modelId="{DAADD570-2B58-43B2-9D18-717622B7C33C}">
      <dsp:nvSpPr>
        <dsp:cNvPr id="0" name=""/>
        <dsp:cNvSpPr/>
      </dsp:nvSpPr>
      <dsp:spPr>
        <a:xfrm>
          <a:off x="5550843" y="144495"/>
          <a:ext cx="2395146" cy="9692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Developing Questions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550843" y="144495"/>
        <a:ext cx="2395146" cy="646155"/>
      </dsp:txXfrm>
    </dsp:sp>
    <dsp:sp modelId="{940A9360-851F-4BCD-84A7-20E855161D81}">
      <dsp:nvSpPr>
        <dsp:cNvPr id="0" name=""/>
        <dsp:cNvSpPr/>
      </dsp:nvSpPr>
      <dsp:spPr>
        <a:xfrm>
          <a:off x="5757106" y="906262"/>
          <a:ext cx="2189671" cy="35654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Pilot AACI items were created.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Based on fundamental concepts and misconceptions.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5821239" y="970395"/>
        <a:ext cx="2061405" cy="3437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EA095-EB68-4D86-ADEB-6F3AA5966C2F}" type="datetimeFigureOut">
              <a:rPr lang="en-US" smtClean="0"/>
              <a:pPr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51788-3884-4CCD-84AC-9A5AD3951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1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1788-3884-4CCD-84AC-9A5AD3951F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1788-3884-4CCD-84AC-9A5AD3951F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Discrimination is the slope</a:t>
            </a:r>
            <a:r>
              <a:rPr lang="en-US" baseline="0" dirty="0" smtClean="0"/>
              <a:t> of the ICC at its inflection point.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51788-3884-4CCD-84AC-9A5AD3951FF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89" y="6053328"/>
            <a:ext cx="2998451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4717" y="6044184"/>
            <a:ext cx="904410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8780" y="4038600"/>
            <a:ext cx="8633751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8780" y="6050037"/>
            <a:ext cx="8938472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573" y="6068699"/>
            <a:ext cx="2742486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43863A9-7CB6-4F73-93DF-047B5D1E3BB5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9800" y="236539"/>
            <a:ext cx="7821163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5222" y="228600"/>
            <a:ext cx="1117309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82F5C-5284-484D-8AB2-06C881F94798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5324" y="609601"/>
            <a:ext cx="2742486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609600"/>
            <a:ext cx="7414869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5324" y="6248403"/>
            <a:ext cx="2945633" cy="365125"/>
          </a:xfrm>
        </p:spPr>
        <p:txBody>
          <a:bodyPr/>
          <a:lstStyle/>
          <a:p>
            <a:fld id="{D45E9BFD-3BF1-4935-B2AA-F39185FC838A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443" y="6248208"/>
            <a:ext cx="7429375" cy="365125"/>
          </a:xfrm>
        </p:spPr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6307" y="0"/>
            <a:ext cx="426609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7251" y="609600"/>
            <a:ext cx="304721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7251" y="0"/>
            <a:ext cx="304721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2912" y="103759"/>
            <a:ext cx="533400" cy="325883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3" y="228600"/>
            <a:ext cx="11458008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9AA09-4CBF-4126-B126-169387957EAB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7012" y="1600200"/>
            <a:ext cx="11734799" cy="4495800"/>
          </a:xfrm>
        </p:spPr>
        <p:txBody>
          <a:bodyPr/>
          <a:lstStyle>
            <a:lvl1pPr algn="justLow">
              <a:defRPr sz="2800"/>
            </a:lvl1pPr>
            <a:lvl2pPr algn="justLow">
              <a:defRPr sz="2400"/>
            </a:lvl2pPr>
            <a:lvl3pPr algn="justLow">
              <a:defRPr sz="2000"/>
            </a:lvl3pPr>
            <a:lvl4pPr algn="justLow">
              <a:defRPr sz="1800"/>
            </a:lvl4pPr>
            <a:lvl5pPr algn="justLow">
              <a:defRPr sz="16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2743200"/>
            <a:ext cx="9495011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88825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67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324" y="1600200"/>
            <a:ext cx="10360501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600200"/>
            <a:ext cx="10157354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EB8F-1F0E-447F-8493-845E043857B5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67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588" y="1589567"/>
            <a:ext cx="518025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8186" y="1589567"/>
            <a:ext cx="518025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900A742-F8D4-41AC-8F7E-4509A23C16A4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15" y="273050"/>
            <a:ext cx="10868369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588" y="2438400"/>
            <a:ext cx="518025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99133" y="2438400"/>
            <a:ext cx="518025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06D5423-32AD-4A8E-A5D3-BC1E927B9111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588" y="1752600"/>
            <a:ext cx="518025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99133" y="1752600"/>
            <a:ext cx="518025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F32B-7445-4484-A585-5EF0802CB2EC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1932B-B1D0-4C2E-A52F-CC20F1045D65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01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589" y="273050"/>
            <a:ext cx="10766795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5BEB3-4296-4B99-A522-43E80F089180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589" y="1752600"/>
            <a:ext cx="2133044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8780" y="1752600"/>
            <a:ext cx="8532178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044" y="5486400"/>
            <a:ext cx="975106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89" y="4572000"/>
            <a:ext cx="12188825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89" y="4663440"/>
            <a:ext cx="195021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9911" y="4654296"/>
            <a:ext cx="1012891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044" y="4648200"/>
            <a:ext cx="975106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9897" y="0"/>
            <a:ext cx="134077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29030" y="6248401"/>
            <a:ext cx="3555074" cy="365125"/>
          </a:xfrm>
        </p:spPr>
        <p:txBody>
          <a:bodyPr rtlCol="0"/>
          <a:lstStyle/>
          <a:p>
            <a:fld id="{566A6FBE-4343-4DB0-9949-D701549D4F1E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9897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044" y="6248207"/>
            <a:ext cx="6094413" cy="365125"/>
          </a:xfrm>
        </p:spPr>
        <p:txBody>
          <a:bodyPr rtlCol="0"/>
          <a:lstStyle/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226" y="0"/>
            <a:ext cx="1010859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588" y="228600"/>
            <a:ext cx="10868369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651" y="1600200"/>
            <a:ext cx="10868369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5883" y="6248401"/>
            <a:ext cx="3555074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21F44E-3F49-4D6A-A50C-4AAEC16366AD}" type="datetime2">
              <a:rPr lang="en-US" smtClean="0"/>
              <a:pPr/>
              <a:t>Friday, March 10,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589" y="6248207"/>
            <a:ext cx="7226228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Conveying Algorithm Analysis Concepts Through Visualization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88825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015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195" y="1280160"/>
            <a:ext cx="1140163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015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12" y="152400"/>
            <a:ext cx="11277600" cy="1981200"/>
          </a:xfrm>
        </p:spPr>
        <p:txBody>
          <a:bodyPr>
            <a:normAutofit/>
          </a:bodyPr>
          <a:lstStyle/>
          <a:p>
            <a:pPr algn="ctr"/>
            <a:r>
              <a:rPr lang="en-US" sz="3600" cap="all" dirty="0" smtClean="0"/>
              <a:t>Towards a Concept Inventory</a:t>
            </a:r>
            <a:br>
              <a:rPr lang="en-US" sz="3600" cap="all" dirty="0" smtClean="0"/>
            </a:br>
            <a:r>
              <a:rPr lang="en-US" sz="3600" cap="all" dirty="0" smtClean="0"/>
              <a:t>for Algorithm Analysis Topics</a:t>
            </a:r>
            <a:endParaRPr lang="en-US" sz="3600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0412" y="2133600"/>
            <a:ext cx="10766795" cy="4114800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</a:pPr>
            <a:endParaRPr lang="en-US" sz="2800" dirty="0" smtClean="0"/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Mohammed </a:t>
            </a:r>
            <a:r>
              <a:rPr lang="en-US" sz="2800" dirty="0" err="1" smtClean="0"/>
              <a:t>Farghally</a:t>
            </a:r>
            <a:endParaRPr lang="en-US" sz="2800" dirty="0"/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Information Systems Department, </a:t>
            </a:r>
            <a:r>
              <a:rPr lang="en-US" sz="2800" dirty="0" err="1" smtClean="0"/>
              <a:t>Assiut</a:t>
            </a:r>
            <a:r>
              <a:rPr lang="en-US" sz="2800" dirty="0" smtClean="0"/>
              <a:t> University, Egypt</a:t>
            </a:r>
          </a:p>
          <a:p>
            <a:pPr algn="ctr">
              <a:spcBef>
                <a:spcPts val="0"/>
              </a:spcBef>
            </a:pPr>
            <a:endParaRPr lang="en-US" sz="2200" dirty="0" smtClean="0"/>
          </a:p>
          <a:p>
            <a:pPr algn="ctr">
              <a:spcBef>
                <a:spcPts val="0"/>
              </a:spcBef>
            </a:pPr>
            <a:r>
              <a:rPr lang="en-US" sz="2800" dirty="0" err="1" smtClean="0"/>
              <a:t>Kyu</a:t>
            </a:r>
            <a:r>
              <a:rPr lang="en-US" sz="2800" dirty="0" smtClean="0"/>
              <a:t> Han </a:t>
            </a:r>
            <a:r>
              <a:rPr lang="en-US" sz="2800" dirty="0" err="1" smtClean="0"/>
              <a:t>Koh</a:t>
            </a:r>
            <a:endParaRPr lang="en-US" sz="1100" dirty="0" smtClean="0"/>
          </a:p>
          <a:p>
            <a:pPr algn="ctr">
              <a:spcBef>
                <a:spcPts val="0"/>
              </a:spcBef>
            </a:pPr>
            <a:r>
              <a:rPr lang="en-US" sz="2800" dirty="0"/>
              <a:t>Department of Computer Science, CSU </a:t>
            </a:r>
            <a:r>
              <a:rPr lang="en-US" sz="2800" dirty="0" smtClean="0"/>
              <a:t>Stanislaus</a:t>
            </a:r>
          </a:p>
          <a:p>
            <a:pPr algn="ctr">
              <a:spcBef>
                <a:spcPts val="0"/>
              </a:spcBef>
            </a:pPr>
            <a:endParaRPr lang="en-US" sz="2200" dirty="0"/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Jeremy V. Ernst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School of Education, Virginia Tech</a:t>
            </a:r>
          </a:p>
          <a:p>
            <a:pPr algn="ctr"/>
            <a:endParaRPr lang="en-US" sz="2200" dirty="0" smtClean="0"/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Clifford A. Shaffer</a:t>
            </a:r>
          </a:p>
          <a:p>
            <a:pPr algn="ctr">
              <a:spcBef>
                <a:spcPts val="0"/>
              </a:spcBef>
            </a:pPr>
            <a:r>
              <a:rPr lang="en-US" sz="2800" dirty="0" smtClean="0"/>
              <a:t>Department of Computer Science, Virginia Tech</a:t>
            </a:r>
          </a:p>
          <a:p>
            <a:pPr algn="ctr">
              <a:spcBef>
                <a:spcPts val="0"/>
              </a:spcBef>
            </a:pPr>
            <a:endParaRPr lang="en-US" sz="2800" dirty="0" smtClean="0"/>
          </a:p>
          <a:p>
            <a:pPr algn="ctr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180892"/>
            <a:ext cx="31210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Friday, March10, 2017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6212" y="6180892"/>
            <a:ext cx="85328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         SIGGCSE 2017  Seattle WA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AACI Item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7012" y="1600200"/>
            <a:ext cx="5562599" cy="2895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set of 10 items were developed.</a:t>
            </a:r>
          </a:p>
          <a:p>
            <a:pPr lvl="1"/>
            <a:r>
              <a:rPr lang="en-US" dirty="0" smtClean="0"/>
              <a:t>Some contains sub-items for a total of 29 items.</a:t>
            </a:r>
          </a:p>
          <a:p>
            <a:pPr lvl="1"/>
            <a:r>
              <a:rPr lang="en-US" dirty="0" smtClean="0"/>
              <a:t>MCQ, TF, and open-ended questions.</a:t>
            </a:r>
          </a:p>
          <a:p>
            <a:pPr lvl="1"/>
            <a:r>
              <a:rPr lang="en-US" dirty="0" smtClean="0"/>
              <a:t>Covering all important and difficult concepts.</a:t>
            </a:r>
          </a:p>
          <a:p>
            <a:pPr lvl="1"/>
            <a:r>
              <a:rPr lang="en-US" dirty="0" smtClean="0"/>
              <a:t>Probing student misconceptions.</a:t>
            </a:r>
            <a:endParaRPr lang="en-US" dirty="0"/>
          </a:p>
        </p:txBody>
      </p:sp>
      <p:pic>
        <p:nvPicPr>
          <p:cNvPr id="5" name="Picture 4" descr="Capture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212" y="1676400"/>
            <a:ext cx="5143500" cy="319692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Capture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0213" y="5105400"/>
            <a:ext cx="5105400" cy="1209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capture1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4812" y="4662018"/>
            <a:ext cx="4114800" cy="167416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AACI Validity and Reliability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7012" y="1600200"/>
            <a:ext cx="11734799" cy="5029200"/>
          </a:xfrm>
        </p:spPr>
        <p:txBody>
          <a:bodyPr/>
          <a:lstStyle/>
          <a:p>
            <a:r>
              <a:rPr lang="en-US" dirty="0" smtClean="0"/>
              <a:t>To be widely accepted, a CI should be both valid and reliable.</a:t>
            </a:r>
          </a:p>
          <a:p>
            <a:r>
              <a:rPr lang="en-US" dirty="0" smtClean="0"/>
              <a:t>A CI validation test answers </a:t>
            </a:r>
          </a:p>
          <a:p>
            <a:pPr lvl="1"/>
            <a:r>
              <a:rPr lang="en-US" i="1" dirty="0" smtClean="0"/>
              <a:t>“Are we measuring what we think we are measuring?”</a:t>
            </a:r>
          </a:p>
          <a:p>
            <a:pPr lvl="1"/>
            <a:r>
              <a:rPr lang="en-US" i="1" dirty="0" smtClean="0"/>
              <a:t>“Have we covered the required concepts?”</a:t>
            </a:r>
          </a:p>
          <a:p>
            <a:r>
              <a:rPr lang="en-US" dirty="0" smtClean="0"/>
              <a:t>A CI reliability test answers</a:t>
            </a:r>
          </a:p>
          <a:p>
            <a:pPr lvl="1"/>
            <a:r>
              <a:rPr lang="en-US" i="1" dirty="0" smtClean="0"/>
              <a:t>“</a:t>
            </a:r>
            <a:r>
              <a:rPr lang="en-US" i="1" dirty="0" smtClean="0"/>
              <a:t>Do </a:t>
            </a:r>
            <a:r>
              <a:rPr lang="en-US" i="1" dirty="0" smtClean="0"/>
              <a:t>test items </a:t>
            </a:r>
            <a:r>
              <a:rPr lang="en-US" i="1" dirty="0" smtClean="0"/>
              <a:t>give appropriately consistent results?”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AACI Validity and Reliability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pilot AACI was administered 4 times </a:t>
            </a:r>
          </a:p>
          <a:p>
            <a:pPr lvl="1"/>
            <a:r>
              <a:rPr lang="en-US" dirty="0" smtClean="0"/>
              <a:t>Virginia Tech during Fall 2015 (N = 67) and Spring 2016 (N = 155).</a:t>
            </a:r>
          </a:p>
          <a:p>
            <a:pPr lvl="1"/>
            <a:r>
              <a:rPr lang="en-US" dirty="0" smtClean="0"/>
              <a:t>Christopher Newport during Fall 2015 (N = 40) and Spring 2016 (N = 32).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AACI Reliability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</a:t>
            </a:r>
            <a:r>
              <a:rPr lang="en-US" dirty="0" smtClean="0"/>
              <a:t>administration reliability </a:t>
            </a:r>
            <a:r>
              <a:rPr lang="en-US" dirty="0" smtClean="0"/>
              <a:t>measure (Internal Consistency).</a:t>
            </a:r>
          </a:p>
          <a:p>
            <a:r>
              <a:rPr lang="en-US" dirty="0" smtClean="0"/>
              <a:t>Cronbach’s-alpha Coefficient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pilot AACI has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>
                <a:latin typeface="Times New Roman"/>
                <a:cs typeface="Times New Roman"/>
              </a:rPr>
              <a:t> = 0.82 (Good) 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sz="1800" dirty="0" err="1" smtClean="0">
                <a:solidFill>
                  <a:srgbClr val="FF0000"/>
                </a:solidFill>
              </a:rPr>
              <a:t>Nunnally</a:t>
            </a:r>
            <a:r>
              <a:rPr lang="en-US" sz="1800" dirty="0" smtClean="0">
                <a:solidFill>
                  <a:srgbClr val="FF0000"/>
                </a:solidFill>
              </a:rPr>
              <a:t>, J. C.  1978</a:t>
            </a:r>
            <a:r>
              <a:rPr lang="en-US" sz="1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).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1" y="2743200"/>
            <a:ext cx="3920197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1611" y="2781300"/>
            <a:ext cx="283991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AACI Validity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7012" y="1600200"/>
            <a:ext cx="11734799" cy="4876800"/>
          </a:xfrm>
        </p:spPr>
        <p:txBody>
          <a:bodyPr/>
          <a:lstStyle/>
          <a:p>
            <a:r>
              <a:rPr lang="en-US" dirty="0" smtClean="0"/>
              <a:t>Expert Content Validity (Face Validity).</a:t>
            </a:r>
          </a:p>
          <a:p>
            <a:pPr lvl="1"/>
            <a:r>
              <a:rPr lang="en-US" dirty="0" smtClean="0"/>
              <a:t>For all items, at least 80% of the experts rated it as good.</a:t>
            </a:r>
          </a:p>
          <a:p>
            <a:pPr lvl="1"/>
            <a:r>
              <a:rPr lang="en-US" dirty="0" smtClean="0"/>
              <a:t>Otherwise, some rewording was suggested.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AACI Validity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 Content Validity. </a:t>
            </a:r>
            <a:endParaRPr lang="en-US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2" y="2819400"/>
            <a:ext cx="11809412" cy="3768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Capture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199" y="228600"/>
            <a:ext cx="5058613" cy="250556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32612" y="533400"/>
            <a:ext cx="4953000" cy="152400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2412" y="5562600"/>
            <a:ext cx="533400" cy="381000"/>
          </a:xfrm>
          <a:prstGeom prst="rect">
            <a:avLst/>
          </a:prstGeom>
          <a:solidFill>
            <a:srgbClr val="FF0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08212" y="5486400"/>
            <a:ext cx="1066800" cy="4572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6612" y="5486400"/>
            <a:ext cx="533400" cy="4572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932612" y="381000"/>
            <a:ext cx="4953000" cy="1524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2612" y="685800"/>
            <a:ext cx="4953000" cy="2286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722812" y="3124200"/>
            <a:ext cx="1219200" cy="28956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932612" y="1219200"/>
            <a:ext cx="4953000" cy="2286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Provides information about the usefulness of a test item and how it relates to other items in the test.</a:t>
            </a:r>
          </a:p>
          <a:p>
            <a:r>
              <a:rPr lang="en-US" dirty="0" smtClean="0"/>
              <a:t>Item Response Theory (IRT)</a:t>
            </a:r>
          </a:p>
          <a:p>
            <a:pPr lvl="1"/>
            <a:r>
              <a:rPr lang="en-US" dirty="0" smtClean="0"/>
              <a:t>Item Characteristic Curves (ICC)</a:t>
            </a:r>
          </a:p>
          <a:p>
            <a:pPr lvl="1"/>
            <a:r>
              <a:rPr lang="en-US" dirty="0" smtClean="0"/>
              <a:t>Test Information function (TIF)</a:t>
            </a:r>
          </a:p>
          <a:p>
            <a:r>
              <a:rPr lang="en-US" dirty="0" smtClean="0"/>
              <a:t>Two parameter logistic model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13511" y="4724400"/>
            <a:ext cx="3452501" cy="121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212" y="1600200"/>
            <a:ext cx="5110716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141412" y="3276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0.51   (Moderate)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41412" y="35476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1.39   (High)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379412" y="6400800"/>
            <a:ext cx="990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Baker, Frank B. </a:t>
            </a:r>
            <a:r>
              <a:rPr lang="en-US" sz="1600" i="1" dirty="0" smtClean="0"/>
              <a:t>The basics of item response theory</a:t>
            </a:r>
            <a:r>
              <a:rPr lang="en-US" sz="1600" dirty="0" smtClean="0"/>
              <a:t>. For full text: http://ericae. net/</a:t>
            </a:r>
            <a:r>
              <a:rPr lang="en-US" sz="1600" dirty="0" err="1" smtClean="0"/>
              <a:t>irt</a:t>
            </a:r>
            <a:r>
              <a:rPr lang="en-US" sz="1600" dirty="0" smtClean="0"/>
              <a:t>/baker., 2001.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0812" y="32766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-1.54   (Easy)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770812" y="35476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1.30    (Moderate)</a:t>
            </a:r>
            <a:endParaRPr lang="en-US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9412" y="4038600"/>
            <a:ext cx="5009857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1141412" y="5638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-0.17   (Moderate)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1412" y="59098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8.62    (Very High)</a:t>
            </a:r>
            <a:endParaRPr lang="en-US" sz="1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1612" y="1676400"/>
            <a:ext cx="47292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1612" y="4038600"/>
            <a:ext cx="471170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7847012" y="56388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-0.84   (Moderate)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847012" y="59098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2.74    (Very High)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 (3)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1412" y="32766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-1.31  (Easy)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1141412" y="3547646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0.62   (Low)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7770812" y="3276600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-0.79   (Moderate)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770812" y="35476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0.49    (Low)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141412" y="5638800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-6.72   (Very Easy)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1412" y="5909846"/>
            <a:ext cx="388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0.20    (Very Low)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7847012" y="5638800"/>
            <a:ext cx="358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Difficulty:          1.05     (Above Average)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847012" y="5909846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Discrimination:   -0.17    (Very Low)</a:t>
            </a:r>
            <a:endParaRPr lang="en-US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011" y="1676400"/>
            <a:ext cx="475342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3812" y="1600200"/>
            <a:ext cx="4978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8011" y="4011637"/>
            <a:ext cx="4800601" cy="15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23012" y="4038600"/>
            <a:ext cx="4991104" cy="1600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 (4)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Content Placeholder 4" descr="Capture1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4412" y="1684705"/>
            <a:ext cx="6781800" cy="51732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7012" y="1524000"/>
            <a:ext cx="11734799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Algorithm Analysis Concept Inventory (AACI)</a:t>
            </a:r>
          </a:p>
          <a:p>
            <a:pPr lvl="1"/>
            <a:r>
              <a:rPr lang="en-US" dirty="0" smtClean="0"/>
              <a:t>Defining the Scope</a:t>
            </a:r>
          </a:p>
          <a:p>
            <a:pPr lvl="1"/>
            <a:r>
              <a:rPr lang="en-US" dirty="0" smtClean="0"/>
              <a:t>Identifying Misconceptions</a:t>
            </a:r>
          </a:p>
          <a:p>
            <a:pPr lvl="1"/>
            <a:r>
              <a:rPr lang="en-US" dirty="0" smtClean="0"/>
              <a:t>Pilot AACI item Design</a:t>
            </a:r>
          </a:p>
          <a:p>
            <a:pPr lvl="1"/>
            <a:r>
              <a:rPr lang="en-US" dirty="0" smtClean="0"/>
              <a:t>AACI Validity and Reliability</a:t>
            </a:r>
          </a:p>
          <a:p>
            <a:pPr lvl="1"/>
            <a:r>
              <a:rPr lang="en-US" dirty="0" smtClean="0"/>
              <a:t>Item Analysis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pilot AACI did a good job in detecting the identified student misconceptions.</a:t>
            </a:r>
          </a:p>
          <a:p>
            <a:r>
              <a:rPr lang="en-US" dirty="0" smtClean="0"/>
              <a:t>Most of the items are good according to expert feedback and IRT analysis.</a:t>
            </a:r>
          </a:p>
          <a:p>
            <a:r>
              <a:rPr lang="en-US" dirty="0" smtClean="0"/>
              <a:t>It is a Valid and Reliable measure of student knowledge of Algorithm Analysis.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Alpha AACI</a:t>
            </a:r>
          </a:p>
          <a:p>
            <a:pPr lvl="1"/>
            <a:r>
              <a:rPr lang="en-US" dirty="0" smtClean="0"/>
              <a:t>Improve </a:t>
            </a:r>
            <a:r>
              <a:rPr lang="en-US" dirty="0" smtClean="0"/>
              <a:t>items. (Get more feedback from instructors.)</a:t>
            </a:r>
            <a:endParaRPr lang="en-US" dirty="0" smtClean="0"/>
          </a:p>
          <a:p>
            <a:pPr lvl="1"/>
            <a:r>
              <a:rPr lang="en-US" dirty="0" smtClean="0"/>
              <a:t>More administrations</a:t>
            </a:r>
            <a:r>
              <a:rPr lang="en-US" dirty="0" smtClean="0"/>
              <a:t>. (Get more performance feedback.)</a:t>
            </a:r>
            <a:endParaRPr lang="en-US" dirty="0" smtClean="0"/>
          </a:p>
          <a:p>
            <a:pPr lvl="1"/>
            <a:r>
              <a:rPr lang="en-US" dirty="0" smtClean="0"/>
              <a:t>Conduct student interviews</a:t>
            </a:r>
            <a:r>
              <a:rPr lang="en-US" dirty="0" smtClean="0"/>
              <a:t>. (Get more feedback from students.)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/>
              <a:t>Thank you! To NSF funding </a:t>
            </a:r>
            <a:r>
              <a:rPr lang="en-US" sz="2000" dirty="0"/>
              <a:t>under grants </a:t>
            </a:r>
            <a:r>
              <a:rPr lang="en-US" sz="2000" dirty="0" smtClean="0"/>
              <a:t>DUE-1139861, IIS-1258471</a:t>
            </a:r>
            <a:r>
              <a:rPr lang="en-US" sz="2000" dirty="0"/>
              <a:t>, </a:t>
            </a:r>
            <a:r>
              <a:rPr lang="en-US" sz="2000" dirty="0" smtClean="0"/>
              <a:t>and DUE-1432008.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Analysis Concept Inventory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support evaluation of </a:t>
            </a:r>
            <a:r>
              <a:rPr lang="en-US" dirty="0" smtClean="0"/>
              <a:t>AAV: a </a:t>
            </a:r>
            <a:r>
              <a:rPr lang="en-US" dirty="0" smtClean="0"/>
              <a:t>standardized instrument to measure student performance.</a:t>
            </a:r>
          </a:p>
          <a:p>
            <a:r>
              <a:rPr lang="en-US" dirty="0" smtClean="0"/>
              <a:t>A Concept Inventory for algorithm analysis can serve as the AA part of the final exam.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494212" y="4191000"/>
            <a:ext cx="152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CI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46412" y="4648200"/>
            <a:ext cx="1295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20445255">
            <a:off x="6071239" y="3732135"/>
            <a:ext cx="1017949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704246">
            <a:off x="6100578" y="5185769"/>
            <a:ext cx="1117166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3733800"/>
            <a:ext cx="990600" cy="995022"/>
          </a:xfrm>
          <a:prstGeom prst="rect">
            <a:avLst/>
          </a:prstGeom>
        </p:spPr>
      </p:pic>
      <p:pic>
        <p:nvPicPr>
          <p:cNvPr id="10" name="Picture 9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12" y="3581400"/>
            <a:ext cx="990600" cy="995022"/>
          </a:xfrm>
          <a:prstGeom prst="rect">
            <a:avLst/>
          </a:prstGeom>
        </p:spPr>
      </p:pic>
      <p:pic>
        <p:nvPicPr>
          <p:cNvPr id="11" name="Picture 10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2" y="3810000"/>
            <a:ext cx="990600" cy="995022"/>
          </a:xfrm>
          <a:prstGeom prst="rect">
            <a:avLst/>
          </a:prstGeom>
        </p:spPr>
      </p:pic>
      <p:pic>
        <p:nvPicPr>
          <p:cNvPr id="12" name="Picture 11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12" y="4724400"/>
            <a:ext cx="990600" cy="995022"/>
          </a:xfrm>
          <a:prstGeom prst="rect">
            <a:avLst/>
          </a:prstGeom>
        </p:spPr>
      </p:pic>
      <p:pic>
        <p:nvPicPr>
          <p:cNvPr id="13" name="Picture 12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5334000"/>
            <a:ext cx="990600" cy="995022"/>
          </a:xfrm>
          <a:prstGeom prst="rect">
            <a:avLst/>
          </a:prstGeom>
        </p:spPr>
      </p:pic>
      <p:pic>
        <p:nvPicPr>
          <p:cNvPr id="14" name="Picture 13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412" y="5334000"/>
            <a:ext cx="990600" cy="995022"/>
          </a:xfrm>
          <a:prstGeom prst="rect">
            <a:avLst/>
          </a:prstGeom>
        </p:spPr>
      </p:pic>
      <p:pic>
        <p:nvPicPr>
          <p:cNvPr id="15" name="Picture 14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12" y="3957978"/>
            <a:ext cx="990600" cy="995022"/>
          </a:xfrm>
          <a:prstGeom prst="rect">
            <a:avLst/>
          </a:prstGeom>
        </p:spPr>
      </p:pic>
      <p:pic>
        <p:nvPicPr>
          <p:cNvPr id="16" name="Picture 15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2" y="3881778"/>
            <a:ext cx="990600" cy="995022"/>
          </a:xfrm>
          <a:prstGeom prst="rect">
            <a:avLst/>
          </a:prstGeom>
        </p:spPr>
      </p:pic>
      <p:pic>
        <p:nvPicPr>
          <p:cNvPr id="17" name="Picture 16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412" y="3805578"/>
            <a:ext cx="990600" cy="995022"/>
          </a:xfrm>
          <a:prstGeom prst="rect">
            <a:avLst/>
          </a:prstGeom>
        </p:spPr>
      </p:pic>
      <p:pic>
        <p:nvPicPr>
          <p:cNvPr id="18" name="Picture 17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412" y="5710578"/>
            <a:ext cx="990600" cy="995022"/>
          </a:xfrm>
          <a:prstGeom prst="rect">
            <a:avLst/>
          </a:prstGeom>
        </p:spPr>
      </p:pic>
      <p:pic>
        <p:nvPicPr>
          <p:cNvPr id="19" name="Picture 18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1012" y="5710578"/>
            <a:ext cx="990600" cy="995022"/>
          </a:xfrm>
          <a:prstGeom prst="rect">
            <a:avLst/>
          </a:prstGeom>
        </p:spPr>
      </p:pic>
      <p:pic>
        <p:nvPicPr>
          <p:cNvPr id="20" name="Picture 19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4212" y="5715000"/>
            <a:ext cx="990600" cy="995022"/>
          </a:xfrm>
          <a:prstGeom prst="rect">
            <a:avLst/>
          </a:prstGeom>
        </p:spPr>
      </p:pic>
      <p:sp>
        <p:nvSpPr>
          <p:cNvPr id="21" name="Cloud Callout 20"/>
          <p:cNvSpPr/>
          <p:nvPr/>
        </p:nvSpPr>
        <p:spPr>
          <a:xfrm>
            <a:off x="7313612" y="31242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Callout 21"/>
          <p:cNvSpPr/>
          <p:nvPr/>
        </p:nvSpPr>
        <p:spPr>
          <a:xfrm>
            <a:off x="8609012" y="32004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Callout 22"/>
          <p:cNvSpPr/>
          <p:nvPr/>
        </p:nvSpPr>
        <p:spPr>
          <a:xfrm>
            <a:off x="9828212" y="31242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loud Callout 23"/>
          <p:cNvSpPr/>
          <p:nvPr/>
        </p:nvSpPr>
        <p:spPr>
          <a:xfrm>
            <a:off x="7542212" y="49530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loud Callout 24"/>
          <p:cNvSpPr/>
          <p:nvPr/>
        </p:nvSpPr>
        <p:spPr>
          <a:xfrm>
            <a:off x="8685212" y="50292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loud Callout 25"/>
          <p:cNvSpPr/>
          <p:nvPr/>
        </p:nvSpPr>
        <p:spPr>
          <a:xfrm>
            <a:off x="9675812" y="5029200"/>
            <a:ext cx="914400" cy="612648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GreenChe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42212" y="3276600"/>
            <a:ext cx="381000" cy="381000"/>
          </a:xfrm>
          <a:prstGeom prst="rect">
            <a:avLst/>
          </a:prstGeom>
        </p:spPr>
      </p:pic>
      <p:pic>
        <p:nvPicPr>
          <p:cNvPr id="28" name="Picture 27" descr="GreenChe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33012" y="3200400"/>
            <a:ext cx="381000" cy="381000"/>
          </a:xfrm>
          <a:prstGeom prst="rect">
            <a:avLst/>
          </a:prstGeom>
        </p:spPr>
      </p:pic>
      <p:pic>
        <p:nvPicPr>
          <p:cNvPr id="29" name="Picture 28" descr="GreenChe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13812" y="3276600"/>
            <a:ext cx="381000" cy="381000"/>
          </a:xfrm>
          <a:prstGeom prst="rect">
            <a:avLst/>
          </a:prstGeom>
        </p:spPr>
      </p:pic>
      <p:pic>
        <p:nvPicPr>
          <p:cNvPr id="30" name="Picture 29" descr="Fal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70812" y="5105400"/>
            <a:ext cx="366711" cy="404886"/>
          </a:xfrm>
          <a:prstGeom prst="rect">
            <a:avLst/>
          </a:prstGeom>
        </p:spPr>
      </p:pic>
      <p:pic>
        <p:nvPicPr>
          <p:cNvPr id="31" name="Picture 30" descr="Fal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80612" y="5181600"/>
            <a:ext cx="366711" cy="404886"/>
          </a:xfrm>
          <a:prstGeom prst="rect">
            <a:avLst/>
          </a:prstGeom>
        </p:spPr>
      </p:pic>
      <p:pic>
        <p:nvPicPr>
          <p:cNvPr id="32" name="Picture 31" descr="False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0012" y="5157714"/>
            <a:ext cx="366711" cy="404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 Analysis Concept Inventory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227013" y="1600200"/>
          <a:ext cx="8839199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6"/>
          <p:cNvGrpSpPr/>
          <p:nvPr/>
        </p:nvGrpSpPr>
        <p:grpSpPr>
          <a:xfrm>
            <a:off x="8228012" y="1752600"/>
            <a:ext cx="442051" cy="497673"/>
            <a:chOff x="4419626" y="181549"/>
            <a:chExt cx="442051" cy="497673"/>
          </a:xfrm>
        </p:grpSpPr>
        <p:sp>
          <p:nvSpPr>
            <p:cNvPr id="14" name="Right Arrow 13"/>
            <p:cNvSpPr/>
            <p:nvPr/>
          </p:nvSpPr>
          <p:spPr>
            <a:xfrm rot="21578945">
              <a:off x="4419626" y="181549"/>
              <a:ext cx="442051" cy="497673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ight Arrow 4"/>
            <p:cNvSpPr/>
            <p:nvPr/>
          </p:nvSpPr>
          <p:spPr>
            <a:xfrm rot="21578945">
              <a:off x="4419627" y="281490"/>
              <a:ext cx="309436" cy="2986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grpSp>
        <p:nvGrpSpPr>
          <p:cNvPr id="5" name="Group 7"/>
          <p:cNvGrpSpPr/>
          <p:nvPr/>
        </p:nvGrpSpPr>
        <p:grpSpPr>
          <a:xfrm>
            <a:off x="8667493" y="1555800"/>
            <a:ext cx="2379919" cy="2635200"/>
            <a:chOff x="4876804" y="0"/>
            <a:chExt cx="1998919" cy="2635200"/>
          </a:xfrm>
        </p:grpSpPr>
        <p:sp>
          <p:nvSpPr>
            <p:cNvPr id="12" name="Rounded Rectangle 11"/>
            <p:cNvSpPr/>
            <p:nvPr/>
          </p:nvSpPr>
          <p:spPr>
            <a:xfrm>
              <a:off x="4876804" y="0"/>
              <a:ext cx="1998919" cy="2635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ounded Rectangle 6"/>
            <p:cNvSpPr/>
            <p:nvPr/>
          </p:nvSpPr>
          <p:spPr>
            <a:xfrm>
              <a:off x="4876804" y="0"/>
              <a:ext cx="1998919" cy="7995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68580" numCol="1" spcCol="1270" anchor="t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/>
            </a:p>
          </p:txBody>
        </p:sp>
      </p:grpSp>
      <p:sp>
        <p:nvSpPr>
          <p:cNvPr id="18" name="Rounded Rectangle 4"/>
          <p:cNvSpPr/>
          <p:nvPr/>
        </p:nvSpPr>
        <p:spPr>
          <a:xfrm>
            <a:off x="9107039" y="2496946"/>
            <a:ext cx="1881827" cy="339650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t" anchorCtr="0">
            <a:noAutofit/>
          </a:bodyPr>
          <a:lstStyle/>
          <a:p>
            <a:pPr marL="171450" lvl="1" indent="-171450" algn="l" defTabSz="800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"/>
            </a:pPr>
            <a:endParaRPr lang="en-US" sz="1800" kern="1200"/>
          </a:p>
        </p:txBody>
      </p:sp>
      <p:sp>
        <p:nvSpPr>
          <p:cNvPr id="19" name="Rectangle 18"/>
          <p:cNvSpPr/>
          <p:nvPr/>
        </p:nvSpPr>
        <p:spPr>
          <a:xfrm>
            <a:off x="8685212" y="1752600"/>
            <a:ext cx="23198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dirty="0" smtClean="0"/>
              <a:t>Validity and reliability </a:t>
            </a:r>
            <a:endParaRPr lang="en-US" dirty="0"/>
          </a:p>
        </p:txBody>
      </p:sp>
      <p:grpSp>
        <p:nvGrpSpPr>
          <p:cNvPr id="7" name="Group 20"/>
          <p:cNvGrpSpPr/>
          <p:nvPr/>
        </p:nvGrpSpPr>
        <p:grpSpPr>
          <a:xfrm>
            <a:off x="8837612" y="2438400"/>
            <a:ext cx="2895600" cy="3571200"/>
            <a:chOff x="5883475" y="762468"/>
            <a:chExt cx="2057399" cy="3571200"/>
          </a:xfrm>
        </p:grpSpPr>
        <p:sp>
          <p:nvSpPr>
            <p:cNvPr id="22" name="Rounded Rectangle 21"/>
            <p:cNvSpPr/>
            <p:nvPr/>
          </p:nvSpPr>
          <p:spPr>
            <a:xfrm>
              <a:off x="5943595" y="762468"/>
              <a:ext cx="1844880" cy="35712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5883475" y="816503"/>
              <a:ext cx="2057399" cy="346313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/>
                <a:t>Face Validity through Delphi experts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/>
                <a:t>Student Content Validity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dirty="0" smtClean="0"/>
            </a:p>
            <a:p>
              <a:pPr marL="171450" lvl="1" indent="-171450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dirty="0" smtClean="0"/>
                <a:t>Single administration reliability measures (Cronbach’s alpha)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800" kern="1200" dirty="0" smtClean="0"/>
                <a:t>Item Response Theory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US" dirty="0" smtClean="0"/>
                <a:t>   (ICC and TIF)</a:t>
              </a:r>
              <a:endParaRPr lang="en-US" sz="1800" kern="12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 smtClean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/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sz="18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the Scope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Started with an initial list of 21 concepts.</a:t>
            </a:r>
          </a:p>
          <a:p>
            <a:r>
              <a:rPr lang="en-US" dirty="0" smtClean="0"/>
              <a:t>10 experts were consulted through a Delphi process.</a:t>
            </a:r>
          </a:p>
          <a:p>
            <a:r>
              <a:rPr lang="en-US" dirty="0" smtClean="0"/>
              <a:t>Delphi process : a structured process for collecting information and reaching consensus among a group of experts</a:t>
            </a:r>
          </a:p>
          <a:p>
            <a:pPr lvl="1"/>
            <a:r>
              <a:rPr lang="en-US" dirty="0" smtClean="0"/>
              <a:t>Experts are anonymous (to each other)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11458575" cy="99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1" name="Content Placeholder 10" descr="Person.jpg"/>
          <p:cNvPicPr>
            <a:picLocks noGrp="1" noChangeAspect="1"/>
          </p:cNvPicPr>
          <p:nvPr>
            <p:ph sz="quarter" idx="4294967295"/>
          </p:nvPr>
        </p:nvPicPr>
        <p:blipFill>
          <a:blip r:embed="rId2"/>
          <a:stretch>
            <a:fillRect/>
          </a:stretch>
        </p:blipFill>
        <p:spPr>
          <a:xfrm>
            <a:off x="10514012" y="609600"/>
            <a:ext cx="1104900" cy="1109663"/>
          </a:xfrm>
          <a:prstGeom prst="rect">
            <a:avLst/>
          </a:prstGeom>
        </p:spPr>
      </p:pic>
      <p:pic>
        <p:nvPicPr>
          <p:cNvPr id="5" name="Picture 4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012" y="605178"/>
            <a:ext cx="990600" cy="995022"/>
          </a:xfrm>
          <a:prstGeom prst="rect">
            <a:avLst/>
          </a:prstGeom>
        </p:spPr>
      </p:pic>
      <p:pic>
        <p:nvPicPr>
          <p:cNvPr id="6" name="Picture 5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88" y="1752600"/>
            <a:ext cx="990600" cy="995022"/>
          </a:xfrm>
          <a:prstGeom prst="rect">
            <a:avLst/>
          </a:prstGeom>
        </p:spPr>
      </p:pic>
      <p:pic>
        <p:nvPicPr>
          <p:cNvPr id="7" name="Picture 6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1671978"/>
            <a:ext cx="990600" cy="995022"/>
          </a:xfrm>
          <a:prstGeom prst="rect">
            <a:avLst/>
          </a:prstGeom>
        </p:spPr>
      </p:pic>
      <p:pic>
        <p:nvPicPr>
          <p:cNvPr id="8" name="Picture 7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33800"/>
            <a:ext cx="990600" cy="995022"/>
          </a:xfrm>
          <a:prstGeom prst="rect">
            <a:avLst/>
          </a:prstGeom>
        </p:spPr>
      </p:pic>
      <p:pic>
        <p:nvPicPr>
          <p:cNvPr id="9" name="Picture 8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3733800"/>
            <a:ext cx="990600" cy="995022"/>
          </a:xfrm>
          <a:prstGeom prst="rect">
            <a:avLst/>
          </a:prstGeom>
        </p:spPr>
      </p:pic>
      <p:pic>
        <p:nvPicPr>
          <p:cNvPr id="10" name="Picture 9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12" y="4953000"/>
            <a:ext cx="990600" cy="995022"/>
          </a:xfrm>
          <a:prstGeom prst="rect">
            <a:avLst/>
          </a:prstGeom>
        </p:spPr>
      </p:pic>
      <p:pic>
        <p:nvPicPr>
          <p:cNvPr id="19" name="Picture 18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8225" y="2819400"/>
            <a:ext cx="990600" cy="995022"/>
          </a:xfrm>
          <a:prstGeom prst="rect">
            <a:avLst/>
          </a:prstGeom>
        </p:spPr>
      </p:pic>
      <p:pic>
        <p:nvPicPr>
          <p:cNvPr id="20" name="Picture 19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4412" y="2819400"/>
            <a:ext cx="990600" cy="99502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065212" y="6107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Experts</a:t>
            </a:r>
            <a:endParaRPr lang="en-US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10514012" y="6019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Researchers</a:t>
            </a:r>
            <a:endParaRPr lang="en-US" b="1" i="1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2665413" y="2743198"/>
            <a:ext cx="701040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729431" y="621268"/>
            <a:ext cx="235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1- Initial list of concepts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665412" y="1371600"/>
            <a:ext cx="693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08412" y="990600"/>
            <a:ext cx="560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2- Concept ratings (Importance, Difficulty) + New Concepts</a:t>
            </a:r>
            <a:endParaRPr lang="en-US" dirty="0"/>
          </a:p>
        </p:txBody>
      </p:sp>
      <p:pic>
        <p:nvPicPr>
          <p:cNvPr id="31" name="Picture 30" descr="Pers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0212" y="4800600"/>
            <a:ext cx="990600" cy="995022"/>
          </a:xfrm>
          <a:prstGeom prst="rect">
            <a:avLst/>
          </a:prstGeom>
        </p:spPr>
      </p:pic>
      <p:sp>
        <p:nvSpPr>
          <p:cNvPr id="32" name="Flowchart: Magnetic Disk 31"/>
          <p:cNvSpPr/>
          <p:nvPr/>
        </p:nvSpPr>
        <p:spPr>
          <a:xfrm>
            <a:off x="8151812" y="1524000"/>
            <a:ext cx="14478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3- Medians and IQRs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2589212" y="990600"/>
            <a:ext cx="701040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75212" y="30480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Phase1 : Initial Rating</a:t>
            </a:r>
            <a:endParaRPr lang="en-US" b="1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4852530" y="1981200"/>
            <a:ext cx="2003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Phase2 : Negotiation</a:t>
            </a:r>
            <a:endParaRPr lang="en-US" b="1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3960812" y="2362200"/>
            <a:ext cx="475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4- Calculated medians and IQRs for each concept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2741612" y="3124200"/>
            <a:ext cx="693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60812" y="2743200"/>
            <a:ext cx="4016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5- Concept ratings (Importance, Difficulty)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741612" y="3505200"/>
            <a:ext cx="693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60812" y="3135868"/>
            <a:ext cx="3505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6- Rating justification if outside IQR</a:t>
            </a:r>
            <a:endParaRPr lang="en-US" dirty="0"/>
          </a:p>
        </p:txBody>
      </p:sp>
      <p:sp>
        <p:nvSpPr>
          <p:cNvPr id="45" name="Flowchart: Magnetic Disk 44"/>
          <p:cNvSpPr/>
          <p:nvPr/>
        </p:nvSpPr>
        <p:spPr>
          <a:xfrm>
            <a:off x="8151812" y="3581400"/>
            <a:ext cx="14478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7- Medians and IQRs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75212" y="4202668"/>
            <a:ext cx="1994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Phase3 : Final Rating</a:t>
            </a:r>
            <a:endParaRPr lang="en-US" b="1" i="1" dirty="0"/>
          </a:p>
        </p:txBody>
      </p:sp>
      <p:cxnSp>
        <p:nvCxnSpPr>
          <p:cNvPr id="48" name="Straight Arrow Connector 47"/>
          <p:cNvCxnSpPr/>
          <p:nvPr/>
        </p:nvCxnSpPr>
        <p:spPr>
          <a:xfrm rot="10800000" flipV="1">
            <a:off x="2665413" y="4876800"/>
            <a:ext cx="7010401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3960812" y="4495800"/>
            <a:ext cx="4756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8- Calculated medians and IQRs for each concept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 rot="10800000" flipV="1">
            <a:off x="2665412" y="5257800"/>
            <a:ext cx="7010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60812" y="4876800"/>
            <a:ext cx="3229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9- Anonymous rating justifications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741612" y="5638800"/>
            <a:ext cx="6934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931977" y="5257800"/>
            <a:ext cx="4143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10- Concept ratings (Importance, Difficulty)</a:t>
            </a:r>
            <a:endParaRPr lang="en-US" dirty="0"/>
          </a:p>
        </p:txBody>
      </p:sp>
      <p:sp>
        <p:nvSpPr>
          <p:cNvPr id="59" name="Flowchart: Magnetic Disk 58"/>
          <p:cNvSpPr/>
          <p:nvPr/>
        </p:nvSpPr>
        <p:spPr>
          <a:xfrm>
            <a:off x="8151812" y="5715000"/>
            <a:ext cx="1447800" cy="838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11- Medians and IQRs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92B2B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30" grpId="0"/>
      <p:bldP spid="32" grpId="0" animBg="1"/>
      <p:bldP spid="35" grpId="0"/>
      <p:bldP spid="36" grpId="0"/>
      <p:bldP spid="37" grpId="0"/>
      <p:bldP spid="39" grpId="0"/>
      <p:bldP spid="44" grpId="0"/>
      <p:bldP spid="45" grpId="0" animBg="1"/>
      <p:bldP spid="47" grpId="0"/>
      <p:bldP spid="49" grpId="0"/>
      <p:bldP spid="51" grpId="0"/>
      <p:bldP spid="53" grpId="0"/>
      <p:bldP spid="53" grpId="1"/>
      <p:bldP spid="59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 descr="Captur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412" y="228600"/>
            <a:ext cx="8077200" cy="624175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979612" y="1295400"/>
            <a:ext cx="8001000" cy="1524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79612" y="2667000"/>
            <a:ext cx="8001000" cy="152400"/>
          </a:xfrm>
          <a:prstGeom prst="rect">
            <a:avLst/>
          </a:prstGeom>
          <a:solidFill>
            <a:srgbClr val="0070C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79612" y="3886200"/>
            <a:ext cx="8001000" cy="5334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979612" y="5791200"/>
            <a:ext cx="8001000" cy="685800"/>
          </a:xfrm>
          <a:prstGeom prst="rect">
            <a:avLst/>
          </a:prstGeom>
          <a:solidFill>
            <a:srgbClr val="0070C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979612" y="1600200"/>
            <a:ext cx="8001000" cy="1524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979612" y="1981200"/>
            <a:ext cx="8001000" cy="1524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79612" y="2286000"/>
            <a:ext cx="8001000" cy="3810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79612" y="3352800"/>
            <a:ext cx="8001000" cy="3810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79612" y="4572000"/>
            <a:ext cx="8001000" cy="5334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79612" y="5334000"/>
            <a:ext cx="8001000" cy="3048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79612" y="5791200"/>
            <a:ext cx="8001000" cy="152400"/>
          </a:xfrm>
          <a:prstGeom prst="rect">
            <a:avLst/>
          </a:prstGeom>
          <a:solidFill>
            <a:srgbClr val="008000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2812" y="304800"/>
            <a:ext cx="995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7085012" y="1143000"/>
            <a:ext cx="238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Region Of Interest (ROI)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Misconceptions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7013" y="1600200"/>
            <a:ext cx="4267199" cy="4495800"/>
          </a:xfrm>
        </p:spPr>
        <p:txBody>
          <a:bodyPr/>
          <a:lstStyle/>
          <a:p>
            <a:r>
              <a:rPr lang="en-US" dirty="0" smtClean="0"/>
              <a:t>Started with an initial list of 17 misconceptions.</a:t>
            </a:r>
          </a:p>
          <a:p>
            <a:pPr lvl="1"/>
            <a:r>
              <a:rPr lang="en-US" dirty="0" smtClean="0"/>
              <a:t>Experience and Literature</a:t>
            </a:r>
            <a:endParaRPr lang="en-US" dirty="0" smtClean="0"/>
          </a:p>
          <a:p>
            <a:pPr lvl="1"/>
            <a:r>
              <a:rPr lang="en-US" dirty="0" smtClean="0"/>
              <a:t>Post-test at Fall 2014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Validated by our Delphi experts.</a:t>
            </a:r>
            <a:endParaRPr lang="en-US" dirty="0"/>
          </a:p>
        </p:txBody>
      </p:sp>
      <p:pic>
        <p:nvPicPr>
          <p:cNvPr id="6" name="Picture 5" descr="Capture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397" y="1828800"/>
            <a:ext cx="7284028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80049</TotalTime>
  <Words>882</Words>
  <Application>Microsoft Office PowerPoint</Application>
  <PresentationFormat>Custom</PresentationFormat>
  <Paragraphs>181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Towards a Concept Inventory for Algorithm Analysis Topics</vt:lpstr>
      <vt:lpstr>Agenda</vt:lpstr>
      <vt:lpstr>The Algorithm Analysis Concept Inventory</vt:lpstr>
      <vt:lpstr>The Algorithm Analysis Concept Inventory (2)</vt:lpstr>
      <vt:lpstr>Defining the Scope</vt:lpstr>
      <vt:lpstr>PowerPoint Presentation</vt:lpstr>
      <vt:lpstr>PowerPoint Presentation</vt:lpstr>
      <vt:lpstr>PowerPoint Presentation</vt:lpstr>
      <vt:lpstr>Identifying Misconceptions</vt:lpstr>
      <vt:lpstr>Pilot AACI Item Design</vt:lpstr>
      <vt:lpstr>AACI Validity and Reliability</vt:lpstr>
      <vt:lpstr>AACI Validity and Reliability</vt:lpstr>
      <vt:lpstr>AACI Reliability</vt:lpstr>
      <vt:lpstr>AACI Validity</vt:lpstr>
      <vt:lpstr>AACI Validity (2)</vt:lpstr>
      <vt:lpstr>Item Analysis</vt:lpstr>
      <vt:lpstr>Item Analysis (2)</vt:lpstr>
      <vt:lpstr>Item Analysis (3)</vt:lpstr>
      <vt:lpstr>Item Analysis (4)</vt:lpstr>
      <vt:lpstr>Conclusions</vt:lpstr>
      <vt:lpstr>Future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Interacting with information</dc:title>
  <dc:creator>Mohammed Fawzy</dc:creator>
  <cp:lastModifiedBy>Cliff</cp:lastModifiedBy>
  <cp:revision>2455</cp:revision>
  <dcterms:created xsi:type="dcterms:W3CDTF">2006-08-16T00:00:00Z</dcterms:created>
  <dcterms:modified xsi:type="dcterms:W3CDTF">2017-03-10T20:53:33Z</dcterms:modified>
</cp:coreProperties>
</file>